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7" r:id="rId5"/>
    <p:sldId id="258" r:id="rId6"/>
    <p:sldId id="281" r:id="rId7"/>
    <p:sldId id="259" r:id="rId8"/>
    <p:sldId id="262" r:id="rId9"/>
    <p:sldId id="349" r:id="rId10"/>
    <p:sldId id="350" r:id="rId11"/>
    <p:sldId id="351" r:id="rId12"/>
    <p:sldId id="352" r:id="rId13"/>
    <p:sldId id="353" r:id="rId14"/>
    <p:sldId id="354" r:id="rId15"/>
    <p:sldId id="357" r:id="rId16"/>
    <p:sldId id="355" r:id="rId17"/>
    <p:sldId id="362" r:id="rId18"/>
    <p:sldId id="363" r:id="rId19"/>
    <p:sldId id="364" r:id="rId20"/>
    <p:sldId id="356" r:id="rId21"/>
    <p:sldId id="358" r:id="rId22"/>
    <p:sldId id="360" r:id="rId23"/>
    <p:sldId id="361" r:id="rId24"/>
    <p:sldId id="263" r:id="rId25"/>
    <p:sldId id="306" r:id="rId26"/>
    <p:sldId id="267" r:id="rId27"/>
    <p:sldId id="264" r:id="rId28"/>
    <p:sldId id="282" r:id="rId29"/>
    <p:sldId id="268" r:id="rId30"/>
    <p:sldId id="271" r:id="rId31"/>
    <p:sldId id="269" r:id="rId32"/>
    <p:sldId id="273" r:id="rId33"/>
    <p:sldId id="272" r:id="rId34"/>
    <p:sldId id="274" r:id="rId35"/>
    <p:sldId id="265" r:id="rId36"/>
    <p:sldId id="283" r:id="rId37"/>
    <p:sldId id="285" r:id="rId38"/>
    <p:sldId id="284" r:id="rId39"/>
    <p:sldId id="288" r:id="rId40"/>
    <p:sldId id="276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8" r:id="rId52"/>
    <p:sldId id="297" r:id="rId53"/>
    <p:sldId id="299" r:id="rId54"/>
    <p:sldId id="302" r:id="rId55"/>
    <p:sldId id="301" r:id="rId56"/>
    <p:sldId id="303" r:id="rId57"/>
    <p:sldId id="365" r:id="rId58"/>
    <p:sldId id="367" r:id="rId59"/>
    <p:sldId id="368" r:id="rId60"/>
    <p:sldId id="304" r:id="rId61"/>
    <p:sldId id="305" r:id="rId62"/>
    <p:sldId id="308" r:id="rId63"/>
    <p:sldId id="307" r:id="rId64"/>
    <p:sldId id="309" r:id="rId65"/>
    <p:sldId id="310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05E56-0E69-464C-A098-80D3EF9DCA39}">
          <p14:sldIdLst>
            <p14:sldId id="256"/>
            <p14:sldId id="279"/>
            <p14:sldId id="280"/>
            <p14:sldId id="257"/>
            <p14:sldId id="258"/>
            <p14:sldId id="281"/>
            <p14:sldId id="259"/>
            <p14:sldId id="262"/>
            <p14:sldId id="349"/>
            <p14:sldId id="350"/>
            <p14:sldId id="351"/>
            <p14:sldId id="352"/>
            <p14:sldId id="353"/>
            <p14:sldId id="354"/>
            <p14:sldId id="357"/>
            <p14:sldId id="355"/>
            <p14:sldId id="362"/>
            <p14:sldId id="363"/>
            <p14:sldId id="364"/>
            <p14:sldId id="356"/>
            <p14:sldId id="358"/>
            <p14:sldId id="360"/>
            <p14:sldId id="361"/>
            <p14:sldId id="263"/>
            <p14:sldId id="306"/>
            <p14:sldId id="267"/>
            <p14:sldId id="264"/>
            <p14:sldId id="282"/>
            <p14:sldId id="268"/>
            <p14:sldId id="271"/>
            <p14:sldId id="269"/>
            <p14:sldId id="273"/>
            <p14:sldId id="272"/>
            <p14:sldId id="274"/>
            <p14:sldId id="265"/>
            <p14:sldId id="283"/>
            <p14:sldId id="285"/>
            <p14:sldId id="284"/>
            <p14:sldId id="288"/>
            <p14:sldId id="276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2"/>
            <p14:sldId id="301"/>
            <p14:sldId id="303"/>
            <p14:sldId id="365"/>
            <p14:sldId id="367"/>
            <p14:sldId id="368"/>
            <p14:sldId id="304"/>
            <p14:sldId id="305"/>
            <p14:sldId id="308"/>
            <p14:sldId id="307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Untitled Section" id="{39260B78-ACA1-4CAD-9C95-1C6A3AC782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24001" y="6356350"/>
            <a:ext cx="9823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your own 2D Game Engine and Create Great Web Games using HTML5, JavaScript, and WebGL. Sung, Pavleas, Arnez, and Pace, 2015.</a:t>
            </a:r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74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953003" y="6356349"/>
            <a:ext cx="4400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Ch</a:t>
            </a:r>
            <a:r>
              <a:rPr lang="en-US" dirty="0" smtClean="0"/>
              <a:t> 5</a:t>
            </a:r>
            <a:r>
              <a:rPr lang="en-US" smtClean="0"/>
              <a:t>: Textures</a:t>
            </a:r>
            <a:r>
              <a:rPr lang="en-US" dirty="0" smtClean="0"/>
              <a:t>,</a:t>
            </a:r>
            <a:r>
              <a:rPr lang="en-US" baseline="0" dirty="0" smtClean="0"/>
              <a:t> Sprites, and Fonts</a:t>
            </a:r>
            <a:endParaRPr lang="en-US" dirty="0" smtClean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18309" y="6356348"/>
            <a:ext cx="4619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Build your own 2D Game Engine. Sung, Pavleas, Arnez, and Pace, 2015.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638181" y="6332538"/>
            <a:ext cx="1085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8519D8-EF53-49CA-8398-8679FCABDC7B}" type="slidenum">
              <a:rPr lang="en-US" smtClean="0"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2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BA319-05E9-49EE-8F99-CA1240CA275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535B6-3D47-4780-A7DC-E2008B43D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Textures, Sprites, and 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1)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=(1, 1)</a:t>
            </a:r>
          </a:p>
          <a:p>
            <a:pPr lvl="1"/>
            <a:r>
              <a:rPr lang="en-US" dirty="0" smtClean="0"/>
              <a:t>V4: Position=(0.5, -0.5) UV=(1,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23" y="2036638"/>
            <a:ext cx="1384504" cy="138450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344500">
            <a:off x="8865135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872314">
            <a:off x="8504636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66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2533"/>
            <a:ext cx="10515600" cy="4534430"/>
          </a:xfrm>
        </p:spPr>
        <p:txBody>
          <a:bodyPr/>
          <a:lstStyle/>
          <a:p>
            <a:r>
              <a:rPr lang="en-US" dirty="0" smtClean="0"/>
              <a:t>For each character</a:t>
            </a:r>
          </a:p>
          <a:p>
            <a:pPr lvl="1"/>
            <a:r>
              <a:rPr lang="en-US" dirty="0" smtClean="0"/>
              <a:t>Compute the </a:t>
            </a:r>
            <a:r>
              <a:rPr lang="en-US" dirty="0" err="1" smtClean="0"/>
              <a:t>xform</a:t>
            </a:r>
            <a:r>
              <a:rPr lang="en-US" dirty="0" smtClean="0"/>
              <a:t> of the character (</a:t>
            </a:r>
            <a:r>
              <a:rPr lang="en-US" b="1" dirty="0" err="1" smtClean="0"/>
              <a:t>mOneChar.xForm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Draw the character</a:t>
            </a:r>
          </a:p>
          <a:p>
            <a:r>
              <a:rPr lang="en-US" dirty="0" smtClean="0"/>
              <a:t>Limitation: String is not an entity (e.g., cannot rotate the string)!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4"/>
          <a:stretch/>
        </p:blipFill>
        <p:spPr bwMode="auto">
          <a:xfrm>
            <a:off x="1961622" y="3471333"/>
            <a:ext cx="10029825" cy="31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7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FontRenderable.draw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Must pass rotation </a:t>
            </a:r>
          </a:p>
          <a:p>
            <a:pPr lvl="1"/>
            <a:r>
              <a:rPr lang="en-US" dirty="0" smtClean="0"/>
              <a:t>from </a:t>
            </a:r>
            <a:r>
              <a:rPr lang="en-US" b="1" dirty="0" err="1" smtClean="0"/>
              <a:t>FontRenderable.mXform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to </a:t>
            </a:r>
            <a:r>
              <a:rPr lang="en-US" b="1" dirty="0" err="1" smtClean="0"/>
              <a:t>mOneChar.mXform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01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resource manager</a:t>
            </a:r>
          </a:p>
          <a:p>
            <a:r>
              <a:rPr lang="en-US" dirty="0" smtClean="0"/>
              <a:t>Texture mapping</a:t>
            </a:r>
          </a:p>
          <a:p>
            <a:pPr lvl="1"/>
            <a:r>
              <a:rPr lang="en-US" dirty="0" smtClean="0"/>
              <a:t>UV Coordinate System</a:t>
            </a:r>
          </a:p>
          <a:p>
            <a:r>
              <a:rPr lang="en-US" dirty="0" smtClean="0"/>
              <a:t>Sprite elements in a Texture</a:t>
            </a:r>
          </a:p>
          <a:p>
            <a:pPr lvl="1"/>
            <a:r>
              <a:rPr lang="en-US" dirty="0" smtClean="0"/>
              <a:t>Drawing with sprites</a:t>
            </a:r>
          </a:p>
          <a:p>
            <a:r>
              <a:rPr lang="en-US" dirty="0" smtClean="0"/>
              <a:t>Sprite Sheet for animation</a:t>
            </a:r>
          </a:p>
          <a:p>
            <a:pPr lvl="1"/>
            <a:r>
              <a:rPr lang="en-US" dirty="0" smtClean="0"/>
              <a:t>Sprite Animation</a:t>
            </a:r>
          </a:p>
          <a:p>
            <a:r>
              <a:rPr lang="en-US" dirty="0" smtClean="0"/>
              <a:t>Bitmap font</a:t>
            </a:r>
          </a:p>
          <a:p>
            <a:r>
              <a:rPr lang="en-US" dirty="0" smtClean="0"/>
              <a:t>Next: Simple behavior </a:t>
            </a:r>
            <a:r>
              <a:rPr lang="en-US" smtClean="0"/>
              <a:t>(collision)!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6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=(0.5, 0.5)</a:t>
            </a:r>
          </a:p>
          <a:p>
            <a:pPr lvl="1"/>
            <a:r>
              <a:rPr lang="en-US" dirty="0" smtClean="0"/>
              <a:t>V4: Position=(0.5, -0.5) UV=(0.5,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r="47746"/>
          <a:stretch/>
        </p:blipFill>
        <p:spPr>
          <a:xfrm>
            <a:off x="10373060" y="2124134"/>
            <a:ext cx="1224486" cy="124711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44500">
            <a:off x="8865135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872314">
            <a:off x="8504636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1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64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340600" y="3516336"/>
            <a:ext cx="2141315" cy="1608247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textures, why textures</a:t>
            </a:r>
          </a:p>
          <a:p>
            <a:pPr lvl="0"/>
            <a:r>
              <a:rPr lang="en-US" dirty="0" smtClean="0"/>
              <a:t>How to map and control</a:t>
            </a:r>
            <a:endParaRPr lang="en-US" dirty="0"/>
          </a:p>
          <a:p>
            <a:pPr lvl="0"/>
            <a:r>
              <a:rPr lang="en-US" dirty="0" smtClean="0"/>
              <a:t>Addressing efficiency: loading and memory</a:t>
            </a:r>
            <a:endParaRPr lang="en-US" dirty="0"/>
          </a:p>
          <a:p>
            <a:pPr lvl="0"/>
            <a:r>
              <a:rPr lang="en-US" dirty="0" smtClean="0"/>
              <a:t>Faking animation with textures</a:t>
            </a:r>
            <a:endParaRPr lang="en-US" dirty="0"/>
          </a:p>
          <a:p>
            <a:pPr lvl="0"/>
            <a:r>
              <a:rPr lang="en-US" dirty="0" smtClean="0"/>
              <a:t>Displaying fonts (text) with textures</a:t>
            </a:r>
          </a:p>
          <a:p>
            <a:pPr lvl="1"/>
            <a:r>
              <a:rPr lang="en-US" dirty="0" smtClean="0"/>
              <a:t>This is our text solution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Answer: </a:t>
            </a:r>
            <a:r>
              <a:rPr lang="en-US" b="1" dirty="0" smtClean="0">
                <a:solidFill>
                  <a:srgbClr val="FF0000"/>
                </a:solidFill>
              </a:rPr>
              <a:t>What about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UV=(0.5,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</a:t>
            </a:r>
            <a:r>
              <a:rPr lang="en-US" dirty="0" smtClean="0"/>
              <a:t>0.5, 0.5)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=(0, 0.5)</a:t>
            </a:r>
          </a:p>
          <a:p>
            <a:pPr lvl="1"/>
            <a:r>
              <a:rPr lang="en-US" dirty="0" smtClean="0"/>
              <a:t>V4: Position=(0.5, -0.5) UV=(0,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6420" y="2425147"/>
            <a:ext cx="1175717" cy="109118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H="1" flipV="1">
            <a:off x="6406420" y="2447325"/>
            <a:ext cx="749754" cy="2677258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6174" y="2447324"/>
            <a:ext cx="360143" cy="144313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82137" y="3516336"/>
            <a:ext cx="833958" cy="39630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340600" y="3516336"/>
            <a:ext cx="2141315" cy="1608247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r="47746"/>
          <a:stretch/>
        </p:blipFill>
        <p:spPr>
          <a:xfrm rot="16200000">
            <a:off x="10290272" y="2110149"/>
            <a:ext cx="1224486" cy="12471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344500">
            <a:off x="8857338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72314">
            <a:off x="8496839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3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2426" y="295335"/>
            <a:ext cx="4577678" cy="42341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 What will I see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UV=(-1, -1)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</a:t>
            </a:r>
            <a:r>
              <a:rPr lang="en-US" dirty="0" smtClean="0"/>
              <a:t>=(-1,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=(2,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V4: Position=(0.5, -0.5) UV=(2 -1)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But!! … what would be shown outside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Of the 0 to 1 UV range?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2426" y="295335"/>
            <a:ext cx="4577678" cy="42341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78955" y="2111828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0" t="-1412" r="-856" b="4847"/>
          <a:stretch/>
        </p:blipFill>
        <p:spPr>
          <a:xfrm>
            <a:off x="10505943" y="2293857"/>
            <a:ext cx="886463" cy="79165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44500">
            <a:off x="8857338" y="2553031"/>
            <a:ext cx="1429037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872314">
            <a:off x="8496839" y="3620021"/>
            <a:ext cx="1793703" cy="349741"/>
          </a:xfrm>
          <a:prstGeom prst="rightArrow">
            <a:avLst>
              <a:gd name="adj1" fmla="val 28780"/>
              <a:gd name="adj2" fmla="val 1213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5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5.1: </a:t>
            </a:r>
            <a:r>
              <a:rPr lang="en-US" dirty="0" err="1" smtClean="0"/>
              <a:t>TextureShader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90676"/>
            <a:ext cx="9136329" cy="4081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2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dirty="0" err="1"/>
              <a:t>uv</a:t>
            </a:r>
            <a:r>
              <a:rPr lang="en-US" dirty="0"/>
              <a:t> coordinates for geometries with WebGL</a:t>
            </a:r>
          </a:p>
          <a:p>
            <a:r>
              <a:rPr lang="en-US" dirty="0" smtClean="0"/>
              <a:t>create </a:t>
            </a:r>
            <a:r>
              <a:rPr lang="en-US" dirty="0"/>
              <a:t>a texture coordinate buffer in </a:t>
            </a:r>
            <a:r>
              <a:rPr lang="en-US" dirty="0" smtClean="0"/>
              <a:t>WebGL</a:t>
            </a: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GLSL shaders to render the textured geometry</a:t>
            </a:r>
          </a:p>
          <a:p>
            <a:r>
              <a:rPr lang="en-US" dirty="0" smtClean="0"/>
              <a:t>define </a:t>
            </a:r>
            <a:r>
              <a:rPr lang="en-US" dirty="0"/>
              <a:t>the texture </a:t>
            </a:r>
            <a:r>
              <a:rPr lang="en-US" dirty="0" smtClean="0"/>
              <a:t>engine </a:t>
            </a:r>
            <a:r>
              <a:rPr lang="en-US" dirty="0"/>
              <a:t>component to load and process an image into a texture and to unload a texture</a:t>
            </a:r>
          </a:p>
          <a:p>
            <a:r>
              <a:rPr lang="en-US" dirty="0" smtClean="0"/>
              <a:t>implement </a:t>
            </a:r>
            <a:r>
              <a:rPr lang="en-US" dirty="0"/>
              <a:t>simple texture tinting, a modification of all texels with a programmer-specified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dirty="0" err="1" smtClean="0"/>
              <a:t>SimpleShader</a:t>
            </a:r>
            <a:r>
              <a:rPr lang="en-US" dirty="0" smtClean="0"/>
              <a:t> and GLSL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ttribute: </a:t>
            </a:r>
            <a:r>
              <a:rPr lang="en-US" dirty="0" err="1" smtClean="0"/>
              <a:t>aSquareVertexPosition</a:t>
            </a:r>
            <a:endParaRPr lang="en-US" dirty="0" smtClean="0"/>
          </a:p>
          <a:p>
            <a:pPr lvl="1"/>
            <a:r>
              <a:rPr lang="en-US" dirty="0" smtClean="0"/>
              <a:t>Per vertex change</a:t>
            </a:r>
          </a:p>
          <a:p>
            <a:pPr lvl="1"/>
            <a:r>
              <a:rPr lang="en-US" dirty="0" smtClean="0"/>
              <a:t>Fed via </a:t>
            </a:r>
            <a:r>
              <a:rPr lang="en-US" dirty="0" err="1" smtClean="0"/>
              <a:t>gl.ARRAY_BUFFER</a:t>
            </a:r>
            <a:endParaRPr lang="en-US" dirty="0" smtClean="0"/>
          </a:p>
          <a:p>
            <a:r>
              <a:rPr lang="en-US" dirty="0" smtClean="0"/>
              <a:t>uniform: transforms and </a:t>
            </a:r>
            <a:r>
              <a:rPr lang="en-US" dirty="0" err="1" smtClean="0"/>
              <a:t>pixelColor</a:t>
            </a:r>
            <a:endParaRPr lang="en-US" dirty="0" smtClean="0"/>
          </a:p>
          <a:p>
            <a:pPr lvl="1"/>
            <a:r>
              <a:rPr lang="en-US" dirty="0" smtClean="0"/>
              <a:t>Per render update</a:t>
            </a:r>
          </a:p>
          <a:p>
            <a:pPr lvl="1"/>
            <a:r>
              <a:rPr lang="en-US" dirty="0" smtClean="0"/>
              <a:t>Stay constant for all vertices</a:t>
            </a:r>
          </a:p>
          <a:p>
            <a:r>
              <a:rPr lang="en-US" dirty="0" err="1" smtClean="0"/>
              <a:t>SimpleShader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Interfaces JavaScript to GLSL variables</a:t>
            </a:r>
          </a:p>
          <a:p>
            <a:r>
              <a:rPr lang="en-US" dirty="0" err="1" smtClean="0"/>
              <a:t>Renderable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Supports our clients to work with </a:t>
            </a:r>
            <a:r>
              <a:rPr lang="en-US" dirty="0" err="1" smtClean="0"/>
              <a:t>SimpleShader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7" y="1655336"/>
            <a:ext cx="5710238" cy="371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22" y="3351191"/>
            <a:ext cx="5622843" cy="3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TextureVS</a:t>
            </a:r>
            <a:r>
              <a:rPr lang="en-US" dirty="0" smtClean="0"/>
              <a:t> (Vertex </a:t>
            </a:r>
            <a:r>
              <a:rPr lang="en-US" dirty="0" err="1" smtClean="0"/>
              <a:t>Shader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76" y="1800225"/>
            <a:ext cx="5374424" cy="369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00950" y="3143250"/>
            <a:ext cx="2343150" cy="1181100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3510" y="15581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varying: changes per pixel</a:t>
            </a:r>
          </a:p>
          <a:p>
            <a:pPr lvl="1"/>
            <a:r>
              <a:rPr lang="en-US" dirty="0" smtClean="0"/>
              <a:t>Feeds into Fragment Shader</a:t>
            </a:r>
          </a:p>
          <a:p>
            <a:r>
              <a:rPr lang="en-US" dirty="0" err="1" smtClean="0"/>
              <a:t>aTextureCoordinate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Engine_VertexBuffer</a:t>
            </a:r>
            <a:r>
              <a:rPr lang="en-US" dirty="0" smtClean="0"/>
              <a:t> (later)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Texture: Fancy word for “an image”</a:t>
            </a:r>
          </a:p>
          <a:p>
            <a:r>
              <a:rPr lang="en-US" dirty="0" smtClean="0"/>
              <a:t>Texture Mapping: </a:t>
            </a:r>
          </a:p>
          <a:p>
            <a:pPr lvl="1"/>
            <a:r>
              <a:rPr lang="en-US" dirty="0" smtClean="0"/>
              <a:t>Fancy word for pasting an “image” on a geometry</a:t>
            </a:r>
          </a:p>
          <a:p>
            <a:r>
              <a:rPr lang="en-US" dirty="0" smtClean="0"/>
              <a:t>Texel: pixels of a texture</a:t>
            </a:r>
          </a:p>
          <a:p>
            <a:r>
              <a:rPr lang="en-US" dirty="0" smtClean="0"/>
              <a:t>WARNING: for WebGL (and many hardware)</a:t>
            </a:r>
          </a:p>
          <a:p>
            <a:pPr lvl="1"/>
            <a:r>
              <a:rPr lang="en-US" dirty="0" smtClean="0"/>
              <a:t>Texture resolution must be of powers of 2</a:t>
            </a:r>
          </a:p>
          <a:p>
            <a:pPr lvl="1"/>
            <a:r>
              <a:rPr lang="en-US" dirty="0" smtClean="0"/>
              <a:t>E.g., 16 x 32, or 2 x 512, or 512x512</a:t>
            </a:r>
          </a:p>
          <a:p>
            <a:pPr lvl="1"/>
            <a:r>
              <a:rPr lang="en-US" dirty="0" smtClean="0"/>
              <a:t>1023x1025: is a BAD resolution for WebGL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99954" y="815598"/>
            <a:ext cx="3622427" cy="5366612"/>
            <a:chOff x="8188573" y="1491388"/>
            <a:chExt cx="3622427" cy="53666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891" y="2296451"/>
              <a:ext cx="883606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C:\Users\ksung\Documents\html5engine\BookChapters\Chapter5\5.1.TextureShaders\public_html\assets\minion_collecto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8573" y="1491388"/>
              <a:ext cx="885824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7425" y="3239051"/>
              <a:ext cx="2903575" cy="3618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 rot="4958253">
              <a:off x="9630232" y="3650781"/>
              <a:ext cx="1499525" cy="349741"/>
            </a:xfrm>
            <a:prstGeom prst="rightArrow">
              <a:avLst>
                <a:gd name="adj1" fmla="val 23333"/>
                <a:gd name="adj2" fmla="val 1213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956910">
              <a:off x="8924386" y="2280007"/>
              <a:ext cx="980298" cy="349741"/>
            </a:xfrm>
            <a:prstGeom prst="rightArrow">
              <a:avLst>
                <a:gd name="adj1" fmla="val 28780"/>
                <a:gd name="adj2" fmla="val 1213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2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3" y="3520951"/>
            <a:ext cx="8486775" cy="254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TextureFS</a:t>
            </a:r>
            <a:r>
              <a:rPr lang="en-US" dirty="0"/>
              <a:t> </a:t>
            </a:r>
            <a:r>
              <a:rPr lang="en-US" dirty="0" smtClean="0"/>
              <a:t>(Fragment </a:t>
            </a:r>
            <a:r>
              <a:rPr lang="en-US" dirty="0" err="1" smtClean="0"/>
              <a:t>Shader</a:t>
            </a:r>
            <a:r>
              <a:rPr lang="en-US" dirty="0" smtClean="0"/>
              <a:t>):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varying (</a:t>
            </a:r>
            <a:r>
              <a:rPr lang="en-US" dirty="0" err="1" smtClean="0"/>
              <a:t>vTexCoord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Same name as in </a:t>
            </a:r>
            <a:r>
              <a:rPr lang="en-US" dirty="0" err="1" smtClean="0"/>
              <a:t>TextureVS</a:t>
            </a:r>
            <a:r>
              <a:rPr lang="en-US" dirty="0" smtClean="0"/>
              <a:t>!</a:t>
            </a:r>
          </a:p>
          <a:p>
            <a:r>
              <a:rPr lang="en-US" b="1" u="sng" dirty="0" smtClean="0"/>
              <a:t>sampler2D</a:t>
            </a:r>
            <a:r>
              <a:rPr lang="en-US" dirty="0" smtClean="0"/>
              <a:t> datatype!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63" y="1366776"/>
            <a:ext cx="5374424" cy="369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487887" y="3814701"/>
            <a:ext cx="2809875" cy="1323975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TextureFS</a:t>
            </a:r>
            <a:r>
              <a:rPr lang="en-US" dirty="0"/>
              <a:t> </a:t>
            </a:r>
            <a:r>
              <a:rPr lang="en-US" dirty="0" smtClean="0"/>
              <a:t>(Fragment </a:t>
            </a:r>
            <a:r>
              <a:rPr lang="en-US" dirty="0" err="1" smtClean="0"/>
              <a:t>Shader</a:t>
            </a:r>
            <a:r>
              <a:rPr lang="en-US" dirty="0" smtClean="0"/>
              <a:t>):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</a:t>
            </a:r>
            <a:r>
              <a:rPr lang="en-US" b="1" u="sng" dirty="0" smtClean="0"/>
              <a:t>texture2D()</a:t>
            </a:r>
            <a:r>
              <a:rPr lang="en-US" dirty="0" smtClean="0"/>
              <a:t> GLSL function</a:t>
            </a:r>
          </a:p>
          <a:p>
            <a:r>
              <a:rPr lang="en-US" dirty="0" smtClean="0"/>
              <a:t>Using of </a:t>
            </a:r>
            <a:r>
              <a:rPr lang="en-US" dirty="0" err="1" smtClean="0"/>
              <a:t>vTexCoord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(s, t):  interpolated (u, v)</a:t>
            </a:r>
          </a:p>
          <a:p>
            <a:r>
              <a:rPr lang="en-US" dirty="0" smtClean="0"/>
              <a:t>What does </a:t>
            </a:r>
            <a:r>
              <a:rPr lang="en-US" b="1" u="sng" dirty="0" smtClean="0"/>
              <a:t>r</a:t>
            </a:r>
            <a:r>
              <a:rPr lang="en-US" dirty="0" smtClean="0"/>
              <a:t> compute?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8" r="25875"/>
          <a:stretch/>
        </p:blipFill>
        <p:spPr bwMode="auto">
          <a:xfrm>
            <a:off x="8208226" y="1181100"/>
            <a:ext cx="3983774" cy="225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972550" y="2190750"/>
            <a:ext cx="2809875" cy="1323975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4039"/>
            <a:ext cx="7724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7" y="3063875"/>
            <a:ext cx="9439275" cy="3248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VertexBuffer</a:t>
            </a:r>
            <a:r>
              <a:rPr lang="en-US" dirty="0" smtClean="0"/>
              <a:t> support for UV Coordinate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Engine_VertexBuffer.js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33" y="1431389"/>
            <a:ext cx="7111857" cy="2473346"/>
          </a:xfrm>
          <a:prstGeom prst="rect">
            <a:avLst/>
          </a:prstGeom>
          <a:ln w="15875">
            <a:solidFill>
              <a:schemeClr val="bg1">
                <a:lumMod val="9500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07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528462"/>
            <a:ext cx="6143625" cy="42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462"/>
            <a:ext cx="10515600" cy="4648501"/>
          </a:xfrm>
        </p:spPr>
        <p:txBody>
          <a:bodyPr/>
          <a:lstStyle/>
          <a:p>
            <a:r>
              <a:rPr lang="en-US" dirty="0" smtClean="0"/>
              <a:t>A SimpleShader (access to all instance </a:t>
            </a:r>
            <a:r>
              <a:rPr lang="en-US" dirty="0" err="1" smtClean="0"/>
              <a:t>var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With new attribute reference</a:t>
            </a:r>
          </a:p>
          <a:p>
            <a:pPr lvl="2"/>
            <a:r>
              <a:rPr lang="en-US" dirty="0" err="1" smtClean="0"/>
              <a:t>mShaderTextureCoordAttribute</a:t>
            </a:r>
            <a:r>
              <a:rPr lang="en-US" dirty="0" smtClean="0"/>
              <a:t> to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aTextureCoordinate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7622225" y="2482896"/>
            <a:ext cx="4338393" cy="694143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238277"/>
            <a:ext cx="11258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TextureShader</a:t>
            </a:r>
            <a:r>
              <a:rPr lang="en-US" dirty="0" smtClean="0"/>
              <a:t>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square vertex positions</a:t>
            </a:r>
          </a:p>
          <a:p>
            <a:pPr lvl="1"/>
            <a:r>
              <a:rPr lang="en-US" dirty="0" smtClean="0"/>
              <a:t>SimpleShader::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In addition: binds and connects texture coordinates</a:t>
            </a:r>
          </a:p>
          <a:p>
            <a:pPr lvl="1"/>
            <a:r>
              <a:rPr lang="en-US" dirty="0"/>
              <a:t>Binds </a:t>
            </a:r>
            <a:r>
              <a:rPr lang="en-US" dirty="0" err="1"/>
              <a:t>gl.ARRAY_BUFFER</a:t>
            </a:r>
            <a:r>
              <a:rPr lang="en-US" dirty="0"/>
              <a:t> to </a:t>
            </a:r>
            <a:r>
              <a:rPr lang="en-US" b="1" u="sng" dirty="0" err="1"/>
              <a:t>mShaderTextureCoordAttribute</a:t>
            </a:r>
            <a:endParaRPr lang="en-US" b="1" u="sng" dirty="0"/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Engine_VertexBuffer</a:t>
            </a:r>
            <a:r>
              <a:rPr lang="en-US" dirty="0"/>
              <a:t>::</a:t>
            </a:r>
            <a:r>
              <a:rPr lang="en-US" b="1" u="sng" dirty="0" err="1"/>
              <a:t>mTexCoordBuffer</a:t>
            </a:r>
            <a:r>
              <a:rPr lang="en-US" dirty="0"/>
              <a:t> (</a:t>
            </a:r>
            <a:r>
              <a:rPr lang="en-US" b="1" dirty="0" err="1"/>
              <a:t>getGLTexCoordRef</a:t>
            </a:r>
            <a:r>
              <a:rPr lang="en-US" b="1" dirty="0"/>
              <a:t>()</a:t>
            </a:r>
            <a:r>
              <a:rPr lang="en-US" dirty="0"/>
              <a:t>)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20" y="4001294"/>
            <a:ext cx="9525000" cy="24479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03" y="1207697"/>
            <a:ext cx="6993653" cy="149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0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gEngine_DefaultResources</a:t>
            </a:r>
            <a:r>
              <a:rPr lang="en-US" dirty="0" smtClean="0"/>
              <a:t>: Enable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Engine_DefaultResources.js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352963"/>
            <a:ext cx="11010900" cy="272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4969813"/>
            <a:ext cx="6858000" cy="1314450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267415"/>
            <a:ext cx="5438775" cy="11144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262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Engine_Textures.js: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loading of texture files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“objects”</a:t>
            </a:r>
          </a:p>
          <a:p>
            <a:pPr lvl="1"/>
            <a:r>
              <a:rPr lang="en-US" dirty="0" smtClean="0"/>
              <a:t>Cheap, easy, with high quality</a:t>
            </a:r>
          </a:p>
          <a:p>
            <a:pPr lvl="1"/>
            <a:r>
              <a:rPr lang="en-US" dirty="0" smtClean="0"/>
              <a:t>Typically: specifically drawn by artists</a:t>
            </a:r>
          </a:p>
          <a:p>
            <a:r>
              <a:rPr lang="en-US" dirty="0" smtClean="0"/>
              <a:t>Ease of control/manipulate</a:t>
            </a:r>
          </a:p>
          <a:p>
            <a:pPr lvl="1"/>
            <a:r>
              <a:rPr lang="en-US" dirty="0" smtClean="0"/>
              <a:t>We know how to control a geometry</a:t>
            </a:r>
          </a:p>
          <a:p>
            <a:pPr lvl="1"/>
            <a:r>
              <a:rPr lang="en-US" dirty="0" smtClean="0"/>
              <a:t>Control of “objects” can be simply</a:t>
            </a:r>
          </a:p>
          <a:p>
            <a:pPr lvl="2"/>
            <a:r>
              <a:rPr lang="en-US" dirty="0" smtClean="0"/>
              <a:t>modifying the corresponding transform (Renderable!)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25" y="1690688"/>
            <a:ext cx="2903575" cy="36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4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1" y="3442436"/>
            <a:ext cx="10991850" cy="1809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5604" cy="1325563"/>
          </a:xfrm>
        </p:spPr>
        <p:txBody>
          <a:bodyPr/>
          <a:lstStyle/>
          <a:p>
            <a:r>
              <a:rPr lang="en-US" dirty="0" err="1" smtClean="0"/>
              <a:t>TextureRenderable</a:t>
            </a:r>
            <a:r>
              <a:rPr lang="en-US" dirty="0" smtClean="0"/>
              <a:t>: Controllable game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Renderable </a:t>
            </a:r>
            <a:r>
              <a:rPr lang="en-US" dirty="0"/>
              <a:t>o</a:t>
            </a:r>
            <a:r>
              <a:rPr lang="en-US" dirty="0" smtClean="0"/>
              <a:t>bject with</a:t>
            </a:r>
          </a:p>
          <a:p>
            <a:pPr lvl="1"/>
            <a:r>
              <a:rPr lang="en-US" dirty="0" smtClean="0"/>
              <a:t>reference to </a:t>
            </a:r>
            <a:r>
              <a:rPr lang="en-US" dirty="0" err="1" smtClean="0"/>
              <a:t>TextureShader</a:t>
            </a:r>
            <a:r>
              <a:rPr lang="en-US" dirty="0" smtClean="0"/>
              <a:t> and</a:t>
            </a:r>
          </a:p>
          <a:p>
            <a:pPr lvl="1"/>
            <a:r>
              <a:rPr lang="en-US" dirty="0" smtClean="0"/>
              <a:t>A loaded texture map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50"/>
          <a:stretch/>
        </p:blipFill>
        <p:spPr bwMode="auto">
          <a:xfrm>
            <a:off x="5799474" y="2071697"/>
            <a:ext cx="6143625" cy="168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723593" y="2397133"/>
            <a:ext cx="4171950" cy="719867"/>
          </a:xfrm>
          <a:prstGeom prst="roundRect">
            <a:avLst/>
          </a:prstGeom>
          <a:noFill/>
          <a:ln w="1079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00" y="5152847"/>
            <a:ext cx="9898952" cy="121073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5604" cy="1325563"/>
          </a:xfrm>
        </p:spPr>
        <p:txBody>
          <a:bodyPr/>
          <a:lstStyle/>
          <a:p>
            <a:r>
              <a:rPr lang="en-US" dirty="0" err="1" smtClean="0"/>
              <a:t>TextureRenderable</a:t>
            </a:r>
            <a:r>
              <a:rPr lang="en-US" dirty="0" smtClean="0"/>
              <a:t>: 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2"/>
            <a:endParaRPr lang="en-US" dirty="0"/>
          </a:p>
          <a:p>
            <a:r>
              <a:rPr lang="en-US" dirty="0" err="1" smtClean="0"/>
              <a:t>Textures.activateTexture</a:t>
            </a:r>
            <a:r>
              <a:rPr lang="en-US" dirty="0" smtClean="0"/>
              <a:t>(): [to come]</a:t>
            </a:r>
          </a:p>
          <a:p>
            <a:pPr lvl="1"/>
            <a:r>
              <a:rPr lang="en-US" dirty="0" smtClean="0"/>
              <a:t>Activates and connects </a:t>
            </a:r>
          </a:p>
          <a:p>
            <a:pPr lvl="1"/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</a:t>
            </a:r>
            <a:r>
              <a:rPr lang="en-US" dirty="0" smtClean="0"/>
              <a:t> to current texture image</a:t>
            </a:r>
          </a:p>
          <a:p>
            <a:r>
              <a:rPr lang="en-US" dirty="0" err="1" smtClean="0"/>
              <a:t>Renderable.draw</a:t>
            </a:r>
            <a:r>
              <a:rPr lang="en-US" dirty="0" smtClean="0"/>
              <a:t>():</a:t>
            </a:r>
          </a:p>
          <a:p>
            <a:pPr lvl="1"/>
            <a:r>
              <a:rPr lang="en-US" dirty="0" smtClean="0">
                <a:hlinkClick r:id="rId2" action="ppaction://hlinksldjump"/>
              </a:rPr>
              <a:t>SimpleShader::</a:t>
            </a:r>
            <a:r>
              <a:rPr lang="en-US" dirty="0" err="1" smtClean="0">
                <a:hlinkClick r:id="rId2" action="ppaction://hlinksldjump"/>
              </a:rPr>
              <a:t>activateShader</a:t>
            </a:r>
            <a:r>
              <a:rPr lang="en-US" dirty="0" smtClean="0">
                <a:hlinkClick r:id="rId2" action="ppaction://hlinksldjump"/>
              </a:rPr>
              <a:t>()</a:t>
            </a:r>
            <a:endParaRPr lang="en-US" dirty="0" smtClean="0"/>
          </a:p>
          <a:p>
            <a:pPr lvl="2"/>
            <a:r>
              <a:rPr lang="en-US" dirty="0" smtClean="0"/>
              <a:t>Connects and loads square vertex</a:t>
            </a:r>
          </a:p>
          <a:p>
            <a:pPr lvl="1"/>
            <a:r>
              <a:rPr lang="en-US" dirty="0" err="1" smtClean="0"/>
              <a:t>TextureShader</a:t>
            </a:r>
            <a:r>
              <a:rPr lang="en-US" dirty="0" smtClean="0"/>
              <a:t>::</a:t>
            </a:r>
            <a:r>
              <a:rPr lang="en-US" dirty="0" err="1" smtClean="0"/>
              <a:t>activateShader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Connects and loads UV coordinate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0" y="1334936"/>
            <a:ext cx="6276975" cy="1228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055340" y="106514"/>
            <a:ext cx="3983774" cy="2333625"/>
            <a:chOff x="8208226" y="1181100"/>
            <a:chExt cx="3983774" cy="233362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18" r="25875"/>
            <a:stretch/>
          </p:blipFill>
          <p:spPr bwMode="auto">
            <a:xfrm>
              <a:off x="8208226" y="1181100"/>
              <a:ext cx="3983774" cy="2257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8972550" y="2190750"/>
              <a:ext cx="2809875" cy="1323975"/>
            </a:xfrm>
            <a:prstGeom prst="roundRect">
              <a:avLst/>
            </a:prstGeom>
            <a:noFill/>
            <a:ln w="1079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856" y="2575076"/>
            <a:ext cx="5862985" cy="1930231"/>
          </a:xfrm>
          <a:prstGeom prst="rect">
            <a:avLst/>
          </a:prstGeom>
        </p:spPr>
      </p:pic>
      <p:sp>
        <p:nvSpPr>
          <p:cNvPr id="13" name="Round Diagonal Corner Rectangle 12"/>
          <p:cNvSpPr/>
          <p:nvPr/>
        </p:nvSpPr>
        <p:spPr>
          <a:xfrm>
            <a:off x="7314251" y="1974638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TextureFS.glsl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747489"/>
            <a:ext cx="5369961" cy="1187289"/>
          </a:xfrm>
          <a:prstGeom prst="rect">
            <a:avLst/>
          </a:prstGeom>
        </p:spPr>
      </p:pic>
      <p:sp>
        <p:nvSpPr>
          <p:cNvPr id="15" name="Round Diagonal Corner Rectangle 14"/>
          <p:cNvSpPr/>
          <p:nvPr/>
        </p:nvSpPr>
        <p:spPr>
          <a:xfrm>
            <a:off x="9695841" y="5619037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Renderable.js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TextureVS.glsl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TextureFS.glsl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Support UV coordinate at vertex positions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Engine_VertexBuffer.js: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Define UV buffer to load into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WebGL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TextureShader.js: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Allow programmer access to the GLSL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Shaders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Engine_DefaultResources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New instance of sharable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TextureRenderable.js: 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textureShader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Texture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060" y="1620043"/>
            <a:ext cx="10515600" cy="4351338"/>
          </a:xfrm>
        </p:spPr>
        <p:txBody>
          <a:bodyPr/>
          <a:lstStyle/>
          <a:p>
            <a:r>
              <a:rPr lang="en-US" dirty="0" err="1" smtClean="0"/>
              <a:t>TextureInfo</a:t>
            </a:r>
            <a:r>
              <a:rPr lang="en-US" dirty="0" smtClean="0"/>
              <a:t> object: for ResourceMap</a:t>
            </a:r>
          </a:p>
          <a:p>
            <a:r>
              <a:rPr lang="en-US" dirty="0" smtClean="0"/>
              <a:t>Engine_Textures.js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2" y="2612631"/>
            <a:ext cx="83248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10" y="1209675"/>
            <a:ext cx="4267200" cy="15906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83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</a:t>
            </a:r>
            <a:r>
              <a:rPr lang="en-US" dirty="0" err="1" smtClean="0"/>
              <a:t>loadTexture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1775"/>
            <a:ext cx="10515600" cy="4655188"/>
          </a:xfrm>
        </p:spPr>
        <p:txBody>
          <a:bodyPr/>
          <a:lstStyle/>
          <a:p>
            <a:r>
              <a:rPr lang="en-US" dirty="0" smtClean="0"/>
              <a:t>Work with ResourceMap like previous </a:t>
            </a:r>
            <a:r>
              <a:rPr lang="en-US" dirty="0" err="1" smtClean="0"/>
              <a:t>async</a:t>
            </a:r>
            <a:r>
              <a:rPr lang="en-US" dirty="0" smtClean="0"/>
              <a:t> loads</a:t>
            </a:r>
          </a:p>
          <a:p>
            <a:r>
              <a:rPr lang="en-US" dirty="0" smtClean="0"/>
              <a:t>calls _</a:t>
            </a:r>
            <a:r>
              <a:rPr lang="en-US" dirty="0" err="1" smtClean="0"/>
              <a:t>processLoadedImage</a:t>
            </a:r>
            <a:r>
              <a:rPr lang="en-US" dirty="0" smtClean="0"/>
              <a:t>() when ready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98" y="2571750"/>
            <a:ext cx="8039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::_</a:t>
            </a:r>
            <a:r>
              <a:rPr lang="en-US" dirty="0" err="1" smtClean="0"/>
              <a:t>processLoadedImage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1775"/>
            <a:ext cx="10515600" cy="4655188"/>
          </a:xfrm>
        </p:spPr>
        <p:txBody>
          <a:bodyPr/>
          <a:lstStyle/>
          <a:p>
            <a:r>
              <a:rPr lang="en-US" dirty="0" smtClean="0"/>
              <a:t>Ship loaded image from CPU to GPU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TextureInfo</a:t>
            </a:r>
            <a:r>
              <a:rPr lang="en-US" dirty="0" smtClean="0"/>
              <a:t> object for </a:t>
            </a:r>
            <a:r>
              <a:rPr lang="en-US" dirty="0" err="1" smtClean="0"/>
              <a:t>ResrouceMap</a:t>
            </a:r>
            <a:r>
              <a:rPr lang="en-US" dirty="0" smtClean="0"/>
              <a:t> to keep track (</a:t>
            </a:r>
            <a:r>
              <a:rPr lang="en-US" dirty="0" err="1"/>
              <a:t>t</a:t>
            </a:r>
            <a:r>
              <a:rPr lang="en-US" dirty="0" err="1" smtClean="0"/>
              <a:t>extureID</a:t>
            </a:r>
            <a:r>
              <a:rPr lang="en-US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7" y="2595563"/>
            <a:ext cx="10572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67" y="3094293"/>
            <a:ext cx="7555480" cy="3986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Engine_Texture</a:t>
            </a:r>
            <a:r>
              <a:rPr lang="en-US" dirty="0" smtClean="0"/>
              <a:t>::</a:t>
            </a:r>
            <a:r>
              <a:rPr lang="en-US" dirty="0" err="1" smtClean="0"/>
              <a:t>activateTexture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147"/>
            <a:ext cx="10515600" cy="4621816"/>
          </a:xfrm>
        </p:spPr>
        <p:txBody>
          <a:bodyPr/>
          <a:lstStyle/>
          <a:p>
            <a:r>
              <a:rPr lang="en-US" dirty="0" smtClean="0"/>
              <a:t>ResourceMap:: stores </a:t>
            </a:r>
            <a:r>
              <a:rPr lang="en-US" dirty="0" err="1" smtClean="0"/>
              <a:t>TextureInfo</a:t>
            </a:r>
            <a:r>
              <a:rPr lang="en-US" dirty="0" smtClean="0"/>
              <a:t>!!</a:t>
            </a:r>
          </a:p>
          <a:p>
            <a:r>
              <a:rPr lang="en-US" dirty="0" smtClean="0"/>
              <a:t>Binds </a:t>
            </a:r>
            <a:r>
              <a:rPr lang="en-US" dirty="0" err="1" smtClean="0"/>
              <a:t>textureInfo.mGLTexID</a:t>
            </a:r>
            <a:r>
              <a:rPr lang="en-US" dirty="0" smtClean="0"/>
              <a:t> to </a:t>
            </a:r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r>
              <a:rPr lang="en-US" dirty="0" smtClean="0"/>
              <a:t>Texture Wrapping and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configuration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4601792"/>
          </a:xfrm>
        </p:spPr>
        <p:txBody>
          <a:bodyPr/>
          <a:lstStyle/>
          <a:p>
            <a:r>
              <a:rPr lang="en-US" dirty="0" smtClean="0"/>
              <a:t>Canvas: opaque</a:t>
            </a:r>
          </a:p>
          <a:p>
            <a:r>
              <a:rPr lang="en-US" dirty="0" smtClean="0"/>
              <a:t>Blending support</a:t>
            </a:r>
            <a:br>
              <a:rPr lang="en-US" dirty="0" smtClean="0"/>
            </a:br>
            <a:r>
              <a:rPr lang="en-US" dirty="0" smtClean="0"/>
              <a:t>   in </a:t>
            </a:r>
            <a:r>
              <a:rPr lang="en-US" dirty="0" err="1" smtClean="0"/>
              <a:t>TextureFS.glsl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C1*A </a:t>
            </a:r>
            <a:r>
              <a:rPr lang="en-US" dirty="0"/>
              <a:t>+ </a:t>
            </a:r>
            <a:r>
              <a:rPr lang="en-US" dirty="0" smtClean="0"/>
              <a:t>C2*(</a:t>
            </a:r>
            <a:r>
              <a:rPr lang="en-US" dirty="0"/>
              <a:t>1 – </a:t>
            </a:r>
            <a:r>
              <a:rPr lang="en-US" dirty="0" smtClean="0"/>
              <a:t>A)</a:t>
            </a:r>
          </a:p>
          <a:p>
            <a:r>
              <a:rPr lang="en-US" dirty="0" smtClean="0"/>
              <a:t>Texture Map y</a:t>
            </a:r>
            <a:br>
              <a:rPr lang="en-US" dirty="0" smtClean="0"/>
            </a:br>
            <a:r>
              <a:rPr lang="en-US" dirty="0" smtClean="0"/>
              <a:t>  increases upwards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31" y="1785938"/>
            <a:ext cx="7572375" cy="4295775"/>
          </a:xfrm>
          <a:prstGeom prst="rect">
            <a:avLst/>
          </a:prstGeom>
        </p:spPr>
      </p:pic>
      <p:sp>
        <p:nvSpPr>
          <p:cNvPr id="5" name="Round Diagonal Corner Rectangle 4"/>
          <p:cNvSpPr/>
          <p:nvPr/>
        </p:nvSpPr>
        <p:spPr>
          <a:xfrm>
            <a:off x="9640958" y="1269972"/>
            <a:ext cx="2143448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Engine_Core.js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775756" y="2799089"/>
            <a:ext cx="4335918" cy="390262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Texture map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and load textures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2" y="2496731"/>
            <a:ext cx="7105650" cy="3448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244"/>
            <a:ext cx="5591175" cy="211455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55" y="4750401"/>
            <a:ext cx="1340907" cy="13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808" y="3138970"/>
            <a:ext cx="1340907" cy="1340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690" y="2731708"/>
            <a:ext cx="1340907" cy="1340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244" y="4750401"/>
            <a:ext cx="1340907" cy="13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5" y="3753381"/>
            <a:ext cx="5862985" cy="193023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texture objects (</a:t>
            </a:r>
            <a:r>
              <a:rPr lang="en-US" dirty="0" err="1" smtClean="0"/>
              <a:t>TextureRenderable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Color’s Alpha values</a:t>
            </a:r>
          </a:p>
          <a:p>
            <a:r>
              <a:rPr lang="en-US" dirty="0" smtClean="0"/>
              <a:t>Remember the “r”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TextureFS</a:t>
            </a:r>
            <a:r>
              <a:rPr lang="en-US" dirty="0" smtClean="0"/>
              <a:t>?</a:t>
            </a:r>
          </a:p>
          <a:p>
            <a:r>
              <a:rPr lang="en-US" dirty="0" smtClean="0"/>
              <a:t>Texture tinting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1764837"/>
            <a:ext cx="6619875" cy="48768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6" name="Round Diagonal Corner Rectangle 5"/>
          <p:cNvSpPr/>
          <p:nvPr/>
        </p:nvSpPr>
        <p:spPr>
          <a:xfrm>
            <a:off x="662804" y="5582877"/>
            <a:ext cx="1863269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TextureFS.glsl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43850" y="2095500"/>
            <a:ext cx="3667125" cy="37528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Texture external to the engine:</a:t>
            </a:r>
          </a:p>
          <a:p>
            <a:pPr lvl="1"/>
            <a:r>
              <a:rPr lang="en-US" dirty="0" smtClean="0"/>
              <a:t>Loading must occur</a:t>
            </a:r>
          </a:p>
          <a:p>
            <a:pPr lvl="1"/>
            <a:r>
              <a:rPr lang="en-US" dirty="0" smtClean="0"/>
              <a:t>When to load, what happens when done?</a:t>
            </a:r>
          </a:p>
          <a:p>
            <a:r>
              <a:rPr lang="en-US" dirty="0"/>
              <a:t>Textures with Transparency</a:t>
            </a:r>
          </a:p>
          <a:p>
            <a:pPr lvl="1"/>
            <a:r>
              <a:rPr lang="en-US" dirty="0"/>
              <a:t>The Alpha channel</a:t>
            </a:r>
          </a:p>
          <a:p>
            <a:pPr lvl="1"/>
            <a:r>
              <a:rPr lang="en-US" dirty="0"/>
              <a:t>File format: jpg and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 smtClean="0"/>
              <a:t>Memory concerns (lots of textures)</a:t>
            </a:r>
          </a:p>
          <a:p>
            <a:pPr lvl="1"/>
            <a:r>
              <a:rPr lang="en-US" dirty="0" smtClean="0"/>
              <a:t>Size of image file (texture)</a:t>
            </a:r>
          </a:p>
          <a:p>
            <a:pPr lvl="1"/>
            <a:r>
              <a:rPr lang="en-US" dirty="0" smtClean="0"/>
              <a:t>Sharing of the same texture</a:t>
            </a:r>
          </a:p>
        </p:txBody>
      </p:sp>
      <p:pic>
        <p:nvPicPr>
          <p:cNvPr id="2050" name="Picture 2" descr="C:\Users\ksung\Documents\html5engine\BookChapters\Chapter5\5.1.TextureShaders\public_html\assets\minion_coll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2263775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sung\Documents\html5engine\BookChapters\Chapter5\5.1.TextureShaders\public_html\assets\minion_colle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75" y="3968750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08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Drawing/Updating with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as 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Update tint …</a:t>
            </a:r>
          </a:p>
          <a:p>
            <a:pPr lvl="1"/>
            <a:r>
              <a:rPr lang="en-US" dirty="0" smtClean="0"/>
              <a:t>C[3] is alpha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26" y="1378344"/>
            <a:ext cx="8248650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65" y="3952875"/>
            <a:ext cx="47244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GLSL </a:t>
            </a:r>
            <a:r>
              <a:rPr lang="en-US" dirty="0" err="1" smtClean="0"/>
              <a:t>Shaders</a:t>
            </a:r>
            <a:r>
              <a:rPr lang="en-US" dirty="0" smtClean="0"/>
              <a:t>: </a:t>
            </a:r>
            <a:r>
              <a:rPr lang="en-US" dirty="0" err="1" smtClean="0"/>
              <a:t>TextureVS.glsl</a:t>
            </a:r>
            <a:r>
              <a:rPr lang="en-US" dirty="0" smtClean="0"/>
              <a:t> + </a:t>
            </a:r>
            <a:r>
              <a:rPr lang="en-US" dirty="0" err="1" smtClean="0"/>
              <a:t>TextureFS.glsl</a:t>
            </a:r>
            <a:endParaRPr lang="en-US" dirty="0" smtClean="0"/>
          </a:p>
          <a:p>
            <a:pPr lvl="1"/>
            <a:r>
              <a:rPr lang="en-US" dirty="0" smtClean="0"/>
              <a:t>Support UV coordinate at vertex positions</a:t>
            </a:r>
          </a:p>
          <a:p>
            <a:r>
              <a:rPr lang="en-US" dirty="0" smtClean="0"/>
              <a:t>Engine_VertexBuffer.js:</a:t>
            </a:r>
          </a:p>
          <a:p>
            <a:pPr lvl="1"/>
            <a:r>
              <a:rPr lang="en-US" dirty="0" smtClean="0"/>
              <a:t>Define UV buffer to load into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TextureShader.js:</a:t>
            </a:r>
          </a:p>
          <a:p>
            <a:pPr lvl="1"/>
            <a:r>
              <a:rPr lang="en-US" dirty="0" smtClean="0"/>
              <a:t>Allow programmer access to the GLSL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err="1" smtClean="0"/>
              <a:t>Engine_DefaultResources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New instance of sharable </a:t>
            </a:r>
            <a:r>
              <a:rPr lang="en-US" dirty="0" err="1" smtClean="0"/>
              <a:t>TextureShader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TextureRenderable.js: </a:t>
            </a:r>
          </a:p>
          <a:p>
            <a:pPr lvl="1"/>
            <a:r>
              <a:rPr lang="en-US" dirty="0" smtClean="0"/>
              <a:t>Allows multiple </a:t>
            </a:r>
            <a:r>
              <a:rPr lang="en-US" dirty="0" err="1" smtClean="0"/>
              <a:t>textureShader</a:t>
            </a:r>
            <a:r>
              <a:rPr lang="en-US" dirty="0" smtClean="0"/>
              <a:t> objects to be drawn (at different locations)</a:t>
            </a:r>
          </a:p>
          <a:p>
            <a:r>
              <a:rPr lang="en-US" dirty="0" smtClean="0"/>
              <a:t>Engine_Textures.js: </a:t>
            </a:r>
          </a:p>
          <a:p>
            <a:pPr lvl="1"/>
            <a:r>
              <a:rPr lang="en-US" dirty="0" smtClean="0"/>
              <a:t>Allows loading of texture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Example 5.1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Texture Mapping: UV to texel mapping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ssociate vertex positions and UV coordinates</a:t>
            </a:r>
          </a:p>
          <a:p>
            <a:pPr lvl="1"/>
            <a:r>
              <a:rPr lang="en-US" dirty="0" smtClean="0"/>
              <a:t>GLSL </a:t>
            </a:r>
            <a:r>
              <a:rPr lang="en-US" b="1" dirty="0" smtClean="0"/>
              <a:t>varying </a:t>
            </a:r>
            <a:r>
              <a:rPr lang="en-US" dirty="0" smtClean="0"/>
              <a:t>variable type [compare with </a:t>
            </a:r>
            <a:r>
              <a:rPr lang="en-US" b="1" dirty="0" smtClean="0"/>
              <a:t>attribute </a:t>
            </a:r>
            <a:r>
              <a:rPr lang="en-US" dirty="0" smtClean="0"/>
              <a:t>and </a:t>
            </a:r>
            <a:r>
              <a:rPr lang="en-US" b="1" dirty="0" smtClean="0"/>
              <a:t>uniform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Implement: create and associate a second buffer in WebGL</a:t>
            </a:r>
          </a:p>
          <a:p>
            <a:r>
              <a:rPr lang="en-US" dirty="0" smtClean="0"/>
              <a:t>Images are loaded as textures into WebGL</a:t>
            </a:r>
          </a:p>
          <a:p>
            <a:pPr lvl="1"/>
            <a:r>
              <a:rPr lang="en-US" dirty="0" err="1" smtClean="0"/>
              <a:t>ResoruceMap</a:t>
            </a:r>
            <a:r>
              <a:rPr lang="en-US" dirty="0" smtClean="0"/>
              <a:t> reference to </a:t>
            </a:r>
            <a:r>
              <a:rPr lang="en-US" dirty="0" err="1" smtClean="0"/>
              <a:t>TextureInfo</a:t>
            </a:r>
            <a:r>
              <a:rPr lang="en-US" dirty="0" smtClean="0"/>
              <a:t> (defined in Engine_Textures.js)</a:t>
            </a:r>
          </a:p>
          <a:p>
            <a:pPr lvl="1"/>
            <a:r>
              <a:rPr lang="en-US" dirty="0" smtClean="0"/>
              <a:t>CPU only has a </a:t>
            </a:r>
            <a:r>
              <a:rPr lang="en-US" dirty="0" err="1" smtClean="0"/>
              <a:t>textureID</a:t>
            </a:r>
            <a:endParaRPr lang="en-US" dirty="0" smtClean="0"/>
          </a:p>
          <a:p>
            <a:pPr lvl="1"/>
            <a:r>
              <a:rPr lang="en-US" dirty="0" smtClean="0"/>
              <a:t>GPU stores the actual texture</a:t>
            </a:r>
          </a:p>
          <a:p>
            <a:r>
              <a:rPr lang="en-US" dirty="0" smtClean="0"/>
              <a:t>Binds </a:t>
            </a:r>
            <a:r>
              <a:rPr lang="en-US" dirty="0" err="1" smtClean="0"/>
              <a:t>TextureID</a:t>
            </a:r>
            <a:r>
              <a:rPr lang="en-US" dirty="0" smtClean="0"/>
              <a:t> to </a:t>
            </a:r>
            <a:r>
              <a:rPr lang="en-US" dirty="0" err="1" smtClean="0"/>
              <a:t>uSampler</a:t>
            </a:r>
            <a:r>
              <a:rPr lang="en-US" dirty="0" smtClean="0"/>
              <a:t> in </a:t>
            </a:r>
            <a:r>
              <a:rPr lang="en-US" dirty="0" err="1" smtClean="0"/>
              <a:t>TextureFS</a:t>
            </a:r>
            <a:endParaRPr lang="en-US" dirty="0" smtClean="0"/>
          </a:p>
          <a:p>
            <a:pPr lvl="1"/>
            <a:r>
              <a:rPr lang="en-US" dirty="0" err="1" smtClean="0"/>
              <a:t>Engine_Textures</a:t>
            </a:r>
            <a:r>
              <a:rPr lang="en-US" dirty="0" smtClean="0"/>
              <a:t>::</a:t>
            </a:r>
            <a:r>
              <a:rPr lang="en-US" dirty="0" err="1" smtClean="0"/>
              <a:t>activateTexture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43" y="913342"/>
            <a:ext cx="4267200" cy="15906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73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File, State, and WebGL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55" y="1610171"/>
            <a:ext cx="7880512" cy="42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1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 Sheets: Collection of object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x 2</a:t>
            </a:r>
            <a:r>
              <a:rPr lang="en-US" baseline="30000" dirty="0" smtClean="0"/>
              <a:t>m </a:t>
            </a:r>
            <a:r>
              <a:rPr lang="en-US" dirty="0" smtClean="0"/>
              <a:t>can be overly restrictive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, 260x130: stored in 512x256!</a:t>
            </a:r>
          </a:p>
          <a:p>
            <a:r>
              <a:rPr lang="en-US" dirty="0"/>
              <a:t>Optimize load time</a:t>
            </a:r>
          </a:p>
          <a:p>
            <a:pPr lvl="1"/>
            <a:r>
              <a:rPr lang="en-US" dirty="0" smtClean="0"/>
              <a:t>Loading many 16x16 images vs </a:t>
            </a:r>
          </a:p>
          <a:p>
            <a:pPr lvl="1"/>
            <a:r>
              <a:rPr lang="en-US" dirty="0" smtClean="0"/>
              <a:t>Loading single 128x128 image</a:t>
            </a:r>
          </a:p>
          <a:p>
            <a:r>
              <a:rPr lang="en-US" dirty="0" smtClean="0"/>
              <a:t>Organization: all objects in a level</a:t>
            </a:r>
          </a:p>
          <a:p>
            <a:pPr lvl="1"/>
            <a:r>
              <a:rPr lang="en-US" dirty="0" smtClean="0"/>
              <a:t>A single 1Kx1K file</a:t>
            </a:r>
          </a:p>
          <a:p>
            <a:pPr lvl="1"/>
            <a:r>
              <a:rPr lang="en-US" dirty="0" smtClean="0"/>
              <a:t>50 files of 128x128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33" y="1603688"/>
            <a:ext cx="5038100" cy="2519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97" y="3780741"/>
            <a:ext cx="2881140" cy="288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6034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88" y="2318599"/>
            <a:ext cx="7539768" cy="4059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 Sheet: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Artists create, communicate to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27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0957"/>
            <a:ext cx="5831274" cy="5414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Sprite 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</a:t>
            </a:r>
            <a:r>
              <a:rPr lang="en-US" dirty="0" err="1" smtClean="0"/>
              <a:t>texel</a:t>
            </a:r>
            <a:r>
              <a:rPr lang="en-US" dirty="0" smtClean="0"/>
              <a:t> positions of an object</a:t>
            </a:r>
          </a:p>
          <a:p>
            <a:pPr lvl="1"/>
            <a:r>
              <a:rPr lang="en-US" dirty="0" smtClean="0"/>
              <a:t>Portal as example</a:t>
            </a:r>
          </a:p>
          <a:p>
            <a:pPr lvl="1"/>
            <a:r>
              <a:rPr lang="en-US" dirty="0" smtClean="0"/>
              <a:t>Receive info from artists</a:t>
            </a:r>
          </a:p>
          <a:p>
            <a:r>
              <a:rPr lang="en-US" dirty="0" smtClean="0"/>
              <a:t>Compute UV values of the object</a:t>
            </a:r>
          </a:p>
          <a:p>
            <a:pPr lvl="1"/>
            <a:r>
              <a:rPr lang="en-US" dirty="0" smtClean="0"/>
              <a:t>Recall 0 to 1 covers the entire image</a:t>
            </a:r>
          </a:p>
          <a:p>
            <a:r>
              <a:rPr lang="en-US" dirty="0" smtClean="0"/>
              <a:t>Map UV values to vertex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0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</a:t>
            </a:r>
            <a:r>
              <a:rPr lang="en-US" dirty="0" smtClean="0"/>
              <a:t>bound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[Left, Right, Bottom, Up]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the element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RED region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In UV values</a:t>
            </a:r>
          </a:p>
          <a:p>
            <a:pPr lvl="1"/>
            <a:r>
              <a:rPr lang="en-US" dirty="0"/>
              <a:t>In Pixel vales</a:t>
            </a:r>
          </a:p>
          <a:p>
            <a:r>
              <a:rPr lang="en-US" dirty="0"/>
              <a:t>If the </a:t>
            </a:r>
            <a:r>
              <a:rPr lang="en-US" dirty="0" smtClean="0">
                <a:solidFill>
                  <a:srgbClr val="FF0000"/>
                </a:solidFill>
              </a:rPr>
              <a:t>RED region </a:t>
            </a:r>
            <a:r>
              <a:rPr lang="en-US" dirty="0" smtClean="0"/>
              <a:t>is </a:t>
            </a:r>
            <a:r>
              <a:rPr lang="en-US" dirty="0"/>
              <a:t>moved over to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FFFF00"/>
                </a:solidFill>
              </a:rPr>
              <a:t>YELLOW region </a:t>
            </a:r>
            <a:r>
              <a:rPr lang="en-US" dirty="0" smtClean="0"/>
              <a:t>such </a:t>
            </a:r>
            <a:r>
              <a:rPr lang="en-US" dirty="0"/>
              <a:t>that the upper-left is located at the center of the element it touches, what is the bound in UV and in pixel?</a:t>
            </a:r>
          </a:p>
          <a:p>
            <a:endParaRPr lang="en-US" dirty="0"/>
          </a:p>
        </p:txBody>
      </p:sp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421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RED: </a:t>
            </a:r>
          </a:p>
          <a:p>
            <a:pPr lvl="0"/>
            <a:r>
              <a:rPr lang="en-US" dirty="0"/>
              <a:t>Pixel:</a:t>
            </a:r>
          </a:p>
          <a:p>
            <a:pPr lvl="1"/>
            <a:r>
              <a:rPr lang="en-US" dirty="0"/>
              <a:t>LEFT = 204+204 = 408</a:t>
            </a:r>
          </a:p>
          <a:p>
            <a:pPr lvl="1"/>
            <a:r>
              <a:rPr lang="en-US" dirty="0"/>
              <a:t>RIGHT = 204+204+204 = 612</a:t>
            </a:r>
          </a:p>
          <a:p>
            <a:pPr lvl="1"/>
            <a:r>
              <a:rPr lang="en-US" dirty="0"/>
              <a:t>BOTTOM = 0 + 180 + 4 = 184</a:t>
            </a:r>
          </a:p>
          <a:p>
            <a:pPr lvl="1"/>
            <a:r>
              <a:rPr lang="en-US" dirty="0"/>
              <a:t>TOP = BOTTOM + 164 = 184 + 164 = 348</a:t>
            </a:r>
          </a:p>
          <a:p>
            <a:pPr lvl="0"/>
            <a:r>
              <a:rPr lang="en-US" dirty="0" smtClean="0"/>
              <a:t>UV:</a:t>
            </a:r>
          </a:p>
          <a:p>
            <a:pPr lvl="1"/>
            <a:r>
              <a:rPr lang="en-US" dirty="0" smtClean="0"/>
              <a:t>Left </a:t>
            </a:r>
            <a:r>
              <a:rPr lang="en-US" dirty="0"/>
              <a:t>= 408/1024</a:t>
            </a:r>
          </a:p>
          <a:p>
            <a:pPr lvl="1"/>
            <a:r>
              <a:rPr lang="en-US" dirty="0"/>
              <a:t>Right = 612/1024</a:t>
            </a:r>
          </a:p>
          <a:p>
            <a:pPr lvl="1"/>
            <a:r>
              <a:rPr lang="en-US" dirty="0"/>
              <a:t>Bottom = 184/512</a:t>
            </a:r>
          </a:p>
          <a:p>
            <a:pPr lvl="1"/>
            <a:r>
              <a:rPr lang="en-US" dirty="0"/>
              <a:t>Top = 348/512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10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Answer: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YELLOW: 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= 204 pixels or </a:t>
            </a:r>
            <a:endParaRPr lang="en-US" dirty="0" smtClean="0"/>
          </a:p>
          <a:p>
            <a:pPr lvl="2"/>
            <a:r>
              <a:rPr lang="en-US" dirty="0" smtClean="0"/>
              <a:t>(</a:t>
            </a:r>
            <a:r>
              <a:rPr lang="en-US" dirty="0"/>
              <a:t>204/1024 in UV)</a:t>
            </a:r>
          </a:p>
          <a:p>
            <a:pPr lvl="1"/>
            <a:r>
              <a:rPr lang="en-US" dirty="0"/>
              <a:t>Height = 164 pixels or </a:t>
            </a:r>
            <a:endParaRPr lang="en-US" dirty="0" smtClean="0"/>
          </a:p>
          <a:p>
            <a:pPr lvl="2"/>
            <a:r>
              <a:rPr lang="en-US" dirty="0" smtClean="0"/>
              <a:t>(</a:t>
            </a:r>
            <a:r>
              <a:rPr lang="en-US" dirty="0"/>
              <a:t>164/512 in UV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Left = middle of first element = 204/2 = 102 </a:t>
            </a:r>
            <a:r>
              <a:rPr lang="en-US" dirty="0" smtClean="0"/>
              <a:t>pixel</a:t>
            </a:r>
          </a:p>
          <a:p>
            <a:pPr lvl="1"/>
            <a:r>
              <a:rPr lang="en-US" dirty="0" smtClean="0"/>
              <a:t>Right </a:t>
            </a:r>
            <a:r>
              <a:rPr lang="en-US" dirty="0"/>
              <a:t>= Left + </a:t>
            </a:r>
            <a:r>
              <a:rPr lang="en-US" dirty="0" smtClean="0"/>
              <a:t>204</a:t>
            </a:r>
          </a:p>
          <a:p>
            <a:pPr lvl="1"/>
            <a:r>
              <a:rPr lang="en-US" dirty="0" smtClean="0"/>
              <a:t>Bottom </a:t>
            </a:r>
            <a:r>
              <a:rPr lang="en-US" dirty="0"/>
              <a:t>= 184 + (164/2) = 184 + 82 = 266 </a:t>
            </a:r>
            <a:r>
              <a:rPr lang="en-US" dirty="0" smtClean="0"/>
              <a:t>pixel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= Bottom + 164</a:t>
            </a:r>
          </a:p>
          <a:p>
            <a:endParaRPr lang="en-US" dirty="0"/>
          </a:p>
        </p:txBody>
      </p:sp>
      <p:grpSp>
        <p:nvGrpSpPr>
          <p:cNvPr id="4" name="Canvas 19"/>
          <p:cNvGrpSpPr/>
          <p:nvPr/>
        </p:nvGrpSpPr>
        <p:grpSpPr>
          <a:xfrm>
            <a:off x="5831840" y="930521"/>
            <a:ext cx="5521960" cy="3190875"/>
            <a:chOff x="0" y="0"/>
            <a:chExt cx="5521960" cy="31908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521960" cy="3190875"/>
            </a:xfrm>
            <a:prstGeom prst="rect">
              <a:avLst/>
            </a:prstGeom>
          </p:spPr>
        </p:sp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76"/>
              <a:ext cx="5486400" cy="291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8424" y="1152726"/>
              <a:ext cx="739778" cy="602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37"/>
            <p:cNvSpPr txBox="1"/>
            <p:nvPr/>
          </p:nvSpPr>
          <p:spPr>
            <a:xfrm>
              <a:off x="2560321" y="2473584"/>
              <a:ext cx="1123052" cy="382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RED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30027" y="1754965"/>
              <a:ext cx="243479" cy="7999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234249" y="1422508"/>
              <a:ext cx="739775" cy="6019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540843" y="2046451"/>
              <a:ext cx="243205" cy="79946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7"/>
            <p:cNvSpPr txBox="1"/>
            <p:nvPr/>
          </p:nvSpPr>
          <p:spPr>
            <a:xfrm>
              <a:off x="997474" y="2802930"/>
              <a:ext cx="1584282" cy="308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>
                  <a:solidFill>
                    <a:srgbClr val="FFFF00"/>
                  </a:solidFill>
                  <a:effectLst/>
                  <a:highlight>
                    <a:srgbClr val="000000"/>
                  </a:highlight>
                  <a:latin typeface="Times New Roman" panose="02020603050405020304" pitchFamily="18" charset="0"/>
                  <a:ea typeface="SimSun" panose="02010600030101010101" pitchFamily="2" charset="-122"/>
                </a:rPr>
                <a:t>YELLOW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5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“Transparency” or Alpha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= [R, G, B, A]  (e.g., [1, 0, 0, 1] for red)</a:t>
            </a:r>
          </a:p>
          <a:p>
            <a:r>
              <a:rPr lang="en-US" dirty="0" smtClean="0"/>
              <a:t>A: the Alpha Channel</a:t>
            </a:r>
          </a:p>
          <a:p>
            <a:pPr lvl="1"/>
            <a:r>
              <a:rPr lang="en-US" dirty="0" smtClean="0"/>
              <a:t>Typically for Alpha Blending</a:t>
            </a:r>
          </a:p>
          <a:p>
            <a:r>
              <a:rPr lang="en-US" dirty="0" smtClean="0"/>
              <a:t>Colors C1 = [R1, G1, B1, A1], C2 = [R2, G2, B2, A2]</a:t>
            </a:r>
          </a:p>
          <a:p>
            <a:r>
              <a:rPr lang="en-US" dirty="0" smtClean="0"/>
              <a:t>Blending the colors:</a:t>
            </a:r>
          </a:p>
          <a:p>
            <a:pPr lvl="1"/>
            <a:r>
              <a:rPr lang="en-US" dirty="0" smtClean="0"/>
              <a:t>Result = C1 * A1          + C2 * (1 – A1)   </a:t>
            </a:r>
            <a:r>
              <a:rPr lang="en-US" dirty="0" smtClean="0">
                <a:sym typeface="Wingdings" panose="05000000000000000000" pitchFamily="2" charset="2"/>
              </a:rPr>
              <a:t>This is the default WebGL blending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Result = C1 * (1 – A1) </a:t>
            </a:r>
            <a:r>
              <a:rPr lang="en-US" dirty="0"/>
              <a:t>+</a:t>
            </a:r>
            <a:r>
              <a:rPr lang="en-US" dirty="0" smtClean="0"/>
              <a:t> C2 * 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5.2: Sprite Shaders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55" y="1741649"/>
            <a:ext cx="85915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48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5.2 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gain understanding </a:t>
            </a:r>
            <a:r>
              <a:rPr lang="en-US" dirty="0"/>
              <a:t>for texture </a:t>
            </a:r>
            <a:r>
              <a:rPr lang="en-US" dirty="0" smtClean="0"/>
              <a:t>coordinate (UV)</a:t>
            </a:r>
            <a:endParaRPr lang="en-US" dirty="0"/>
          </a:p>
          <a:p>
            <a:r>
              <a:rPr lang="en-US" dirty="0" smtClean="0"/>
              <a:t>experience </a:t>
            </a:r>
            <a:r>
              <a:rPr lang="en-US" dirty="0"/>
              <a:t>defining </a:t>
            </a:r>
            <a:r>
              <a:rPr lang="en-US" dirty="0" smtClean="0"/>
              <a:t>sub-regions </a:t>
            </a:r>
            <a:r>
              <a:rPr lang="en-US" dirty="0"/>
              <a:t>within an image for texture mapping</a:t>
            </a:r>
          </a:p>
          <a:p>
            <a:r>
              <a:rPr lang="en-US" dirty="0" smtClean="0"/>
              <a:t>draw </a:t>
            </a:r>
            <a:r>
              <a:rPr lang="en-US" dirty="0"/>
              <a:t>squares by mapping from sprite sheet elements </a:t>
            </a:r>
          </a:p>
          <a:p>
            <a:r>
              <a:rPr lang="en-US" dirty="0" smtClean="0"/>
              <a:t>prepare </a:t>
            </a:r>
            <a:r>
              <a:rPr lang="en-US" dirty="0"/>
              <a:t>for working with sprite animation and bitmap fonts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4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TextureShader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022" cy="4351338"/>
          </a:xfrm>
        </p:spPr>
        <p:txBody>
          <a:bodyPr/>
          <a:lstStyle/>
          <a:p>
            <a:r>
              <a:rPr lang="en-US" dirty="0" smtClean="0"/>
              <a:t>Engine_VertexBuffer::</a:t>
            </a:r>
          </a:p>
          <a:p>
            <a:pPr lvl="1"/>
            <a:r>
              <a:rPr lang="en-US" dirty="0" err="1" smtClean="0"/>
              <a:t>getGLTexCoordRef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Refers to a </a:t>
            </a:r>
            <a:r>
              <a:rPr lang="en-US" b="1" u="sng" dirty="0" smtClean="0"/>
              <a:t>static</a:t>
            </a:r>
            <a:r>
              <a:rPr lang="en-US" dirty="0" smtClean="0"/>
              <a:t> WebGL Buffer</a:t>
            </a:r>
          </a:p>
          <a:p>
            <a:pPr lvl="1"/>
            <a:r>
              <a:rPr lang="en-US" dirty="0" smtClean="0"/>
              <a:t>Defined once, shared by all </a:t>
            </a:r>
            <a:r>
              <a:rPr lang="en-US" dirty="0" err="1" smtClean="0"/>
              <a:t>TextureShaders</a:t>
            </a:r>
            <a:r>
              <a:rPr lang="en-US" dirty="0" smtClean="0"/>
              <a:t>!</a:t>
            </a:r>
          </a:p>
          <a:p>
            <a:r>
              <a:rPr lang="en-US" dirty="0" smtClean="0"/>
              <a:t>UV values in the buffer </a:t>
            </a:r>
            <a:r>
              <a:rPr lang="en-US" dirty="0"/>
              <a:t>are </a:t>
            </a:r>
            <a:r>
              <a:rPr lang="en-US" dirty="0" smtClean="0"/>
              <a:t>bounds of UV space and cannot be changed!</a:t>
            </a:r>
          </a:p>
          <a:p>
            <a:r>
              <a:rPr lang="en-US" dirty="0" smtClean="0"/>
              <a:t>Need per-shader</a:t>
            </a:r>
            <a:br>
              <a:rPr lang="en-US" dirty="0" smtClean="0"/>
            </a:br>
            <a:r>
              <a:rPr lang="en-US" dirty="0" smtClean="0"/>
              <a:t>Texture coordinate</a:t>
            </a:r>
            <a:br>
              <a:rPr lang="en-US" dirty="0" smtClean="0"/>
            </a:br>
            <a:r>
              <a:rPr lang="en-US" dirty="0" smtClean="0"/>
              <a:t>UV buffer for</a:t>
            </a:r>
            <a:br>
              <a:rPr lang="en-US" dirty="0" smtClean="0"/>
            </a:br>
            <a:r>
              <a:rPr lang="en-US" dirty="0" smtClean="0"/>
              <a:t>Sprite support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36140" y="876337"/>
            <a:ext cx="6331154" cy="1763639"/>
            <a:chOff x="5582744" y="1286586"/>
            <a:chExt cx="6331154" cy="1763639"/>
          </a:xfrm>
        </p:grpSpPr>
        <p:pic>
          <p:nvPicPr>
            <p:cNvPr id="4" name="Picture 3" descr="Figure-5-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96"/>
            <a:stretch/>
          </p:blipFill>
          <p:spPr bwMode="auto">
            <a:xfrm>
              <a:off x="5582744" y="1286586"/>
              <a:ext cx="6331154" cy="1763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ounded Rectangle 4"/>
            <p:cNvSpPr/>
            <p:nvPr/>
          </p:nvSpPr>
          <p:spPr>
            <a:xfrm>
              <a:off x="9637908" y="2215918"/>
              <a:ext cx="2209245" cy="63407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99910" y="4001294"/>
            <a:ext cx="8087748" cy="2782969"/>
            <a:chOff x="2529618" y="3992342"/>
            <a:chExt cx="8087748" cy="27829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618" y="3992342"/>
              <a:ext cx="8087748" cy="2782969"/>
            </a:xfrm>
            <a:prstGeom prst="rect">
              <a:avLst/>
            </a:prstGeom>
          </p:spPr>
        </p:pic>
        <p:sp>
          <p:nvSpPr>
            <p:cNvPr id="7" name="Round Diagonal Corner Rectangle 6"/>
            <p:cNvSpPr/>
            <p:nvPr/>
          </p:nvSpPr>
          <p:spPr>
            <a:xfrm>
              <a:off x="7501448" y="4081932"/>
              <a:ext cx="2795554" cy="63148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Engine_VertexBuffer.js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81684" y="6223615"/>
              <a:ext cx="7640023" cy="29677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736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A TextureShader which defines its own Texture Coordinate Buffer!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90601" y="2322709"/>
            <a:ext cx="7373738" cy="4120802"/>
            <a:chOff x="3065660" y="2322709"/>
            <a:chExt cx="7373738" cy="41208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5660" y="2322709"/>
              <a:ext cx="7373738" cy="4120802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421" y="4235169"/>
              <a:ext cx="4285000" cy="63407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471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and loads a </a:t>
            </a:r>
            <a:br>
              <a:rPr lang="en-US" dirty="0" smtClean="0"/>
            </a:br>
            <a:r>
              <a:rPr lang="en-US" dirty="0" smtClean="0"/>
              <a:t>Dynamic texture coordinate buffer!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60" y="2613278"/>
            <a:ext cx="9518278" cy="417613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34172" y="66744"/>
            <a:ext cx="5580391" cy="2556316"/>
            <a:chOff x="4859006" y="2322709"/>
            <a:chExt cx="5580391" cy="25563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4321" r="-1" b="37965"/>
            <a:stretch/>
          </p:blipFill>
          <p:spPr>
            <a:xfrm>
              <a:off x="4859006" y="2322709"/>
              <a:ext cx="5580391" cy="255631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06421" y="3871183"/>
              <a:ext cx="4285000" cy="99806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190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SpriteShader</a:t>
            </a:r>
            <a:r>
              <a:rPr lang="en-US" smtClean="0"/>
              <a:t>: custom </a:t>
            </a:r>
            <a:r>
              <a:rPr lang="en-US" dirty="0" smtClean="0"/>
              <a:t>texture coordinate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520"/>
            <a:ext cx="10515600" cy="4588443"/>
          </a:xfrm>
        </p:spPr>
        <p:txBody>
          <a:bodyPr/>
          <a:lstStyle/>
          <a:p>
            <a:r>
              <a:rPr lang="en-US" dirty="0" smtClean="0"/>
              <a:t>Set texture coordinate (into WebGL)!</a:t>
            </a:r>
          </a:p>
          <a:p>
            <a:pPr lvl="1"/>
            <a:r>
              <a:rPr lang="en-US" dirty="0" err="1" smtClean="0"/>
              <a:t>bufferSubData</a:t>
            </a:r>
            <a:r>
              <a:rPr lang="en-US" dirty="0" smtClean="0"/>
              <a:t>(): pushes array to WebGL!</a:t>
            </a:r>
          </a:p>
          <a:p>
            <a:endParaRPr lang="en-US" dirty="0"/>
          </a:p>
          <a:p>
            <a:pPr lvl="3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Draw with its own texture coordinate buffer</a:t>
            </a:r>
          </a:p>
          <a:p>
            <a:pPr lvl="1"/>
            <a:r>
              <a:rPr lang="en-US" dirty="0" smtClean="0"/>
              <a:t>Call to SimpleShader::</a:t>
            </a:r>
            <a:r>
              <a:rPr lang="en-US" dirty="0" err="1" smtClean="0"/>
              <a:t>activateShader</a:t>
            </a:r>
            <a:r>
              <a:rPr lang="en-US" dirty="0" smtClean="0"/>
              <a:t> (not TextureShader!)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6" y="2414559"/>
            <a:ext cx="7477125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49" y="4416680"/>
            <a:ext cx="93630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5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68127" y="282378"/>
            <a:ext cx="5045887" cy="2135825"/>
            <a:chOff x="4832303" y="2849990"/>
            <a:chExt cx="5045887" cy="21358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876" t="11823" r="9693" b="36347"/>
            <a:stretch/>
          </p:blipFill>
          <p:spPr>
            <a:xfrm>
              <a:off x="4832303" y="2849990"/>
              <a:ext cx="5045887" cy="2135825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593183" y="2853557"/>
              <a:ext cx="2202578" cy="997602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A TextureRenderable </a:t>
            </a:r>
            <a:br>
              <a:rPr lang="en-US" dirty="0" smtClean="0"/>
            </a:br>
            <a:r>
              <a:rPr lang="en-US" dirty="0" smtClean="0"/>
              <a:t>which remembers UV values </a:t>
            </a:r>
            <a:br>
              <a:rPr lang="en-US" dirty="0" smtClean="0"/>
            </a:br>
            <a:r>
              <a:rPr lang="en-US" dirty="0" smtClean="0"/>
              <a:t>for each vertices (instead of the default UV bounds)</a:t>
            </a:r>
          </a:p>
          <a:p>
            <a:r>
              <a:rPr lang="en-US" dirty="0" err="1" smtClean="0"/>
              <a:t>DefualtResources</a:t>
            </a:r>
            <a:r>
              <a:rPr lang="en-US" dirty="0" smtClean="0"/>
              <a:t>: creates a default SpriteShader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23" y="3542153"/>
            <a:ext cx="96393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16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UV to WebGL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752444"/>
            <a:ext cx="5572125" cy="26289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9936" y="3902469"/>
            <a:ext cx="7534275" cy="19907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74043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UV setting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077"/>
            <a:ext cx="10515600" cy="4681886"/>
          </a:xfrm>
        </p:spPr>
        <p:txBody>
          <a:bodyPr/>
          <a:lstStyle/>
          <a:p>
            <a:r>
              <a:rPr lang="en-US" dirty="0" smtClean="0"/>
              <a:t>In UV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pixel values (must convert to UV)</a:t>
            </a:r>
          </a:p>
          <a:p>
            <a:pPr lvl="1"/>
            <a:r>
              <a:rPr lang="en-US" dirty="0" smtClean="0"/>
              <a:t>Notice: image resolution from ResourceMap (</a:t>
            </a:r>
            <a:r>
              <a:rPr lang="en-US" dirty="0" err="1" smtClean="0"/>
              <a:t>TextureInfo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241"/>
          <a:stretch/>
        </p:blipFill>
        <p:spPr>
          <a:xfrm>
            <a:off x="1063776" y="3891205"/>
            <a:ext cx="9744075" cy="2891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4454"/>
          <a:stretch/>
        </p:blipFill>
        <p:spPr>
          <a:xfrm>
            <a:off x="2130575" y="1298459"/>
            <a:ext cx="9744075" cy="1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4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SpriteRenderable: draw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4"/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Calls SpriteShader::</a:t>
            </a:r>
            <a:r>
              <a:rPr lang="en-US" dirty="0" err="1" smtClean="0"/>
              <a:t>setTextureCooridnate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Loads UV to WebGL!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20" y="1825625"/>
            <a:ext cx="7924800" cy="16859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82127" y="4851435"/>
            <a:ext cx="7916941" cy="1660353"/>
            <a:chOff x="1494876" y="4297455"/>
            <a:chExt cx="7916941" cy="1660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876" y="4297455"/>
              <a:ext cx="7477125" cy="1209675"/>
            </a:xfrm>
            <a:prstGeom prst="rect">
              <a:avLst/>
            </a:prstGeom>
          </p:spPr>
        </p:pic>
        <p:sp>
          <p:nvSpPr>
            <p:cNvPr id="9" name="Round Diagonal Corner Rectangle 8"/>
            <p:cNvSpPr/>
            <p:nvPr/>
          </p:nvSpPr>
          <p:spPr>
            <a:xfrm>
              <a:off x="6616263" y="5326325"/>
              <a:ext cx="2795554" cy="63148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SpriteShader.js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47" y="731869"/>
            <a:ext cx="6036617" cy="159501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Round Diagonal Corner Rectangle 7"/>
          <p:cNvSpPr/>
          <p:nvPr/>
        </p:nvSpPr>
        <p:spPr>
          <a:xfrm>
            <a:off x="8101291" y="2127498"/>
            <a:ext cx="2795554" cy="6314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SpriteRenderable.js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8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texture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Map: from one coordinate system to another!</a:t>
            </a:r>
          </a:p>
          <a:p>
            <a:r>
              <a:rPr lang="en-US" dirty="0" smtClean="0"/>
              <a:t>Texture Coordinate System (UV</a:t>
            </a:r>
            <a:r>
              <a:rPr lang="en-US" dirty="0"/>
              <a:t> </a:t>
            </a:r>
            <a:r>
              <a:rPr lang="en-US" dirty="0" smtClean="0"/>
              <a:t>Coordinate)</a:t>
            </a:r>
          </a:p>
          <a:p>
            <a:pPr lvl="1"/>
            <a:r>
              <a:rPr lang="en-US" dirty="0" smtClean="0"/>
              <a:t>Just as NDC and WC, independent of pixel (or texel resolution)</a:t>
            </a:r>
          </a:p>
          <a:p>
            <a:r>
              <a:rPr lang="en-US" dirty="0" smtClean="0"/>
              <a:t>Constant range</a:t>
            </a:r>
          </a:p>
          <a:p>
            <a:pPr lvl="1"/>
            <a:r>
              <a:rPr lang="en-US" dirty="0" smtClean="0"/>
              <a:t>0  &lt; U &lt; 1</a:t>
            </a:r>
          </a:p>
          <a:p>
            <a:pPr lvl="1"/>
            <a:r>
              <a:rPr lang="en-US" dirty="0" smtClean="0"/>
              <a:t>0 &lt; V &lt; 1</a:t>
            </a:r>
          </a:p>
          <a:p>
            <a:r>
              <a:rPr lang="en-US" dirty="0" smtClean="0"/>
              <a:t>Always cover the entire texture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10" y="3462214"/>
            <a:ext cx="28194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658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SpriteRenderable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 err="1" smtClean="0"/>
              <a:t>TextureMap</a:t>
            </a:r>
            <a:r>
              <a:rPr lang="en-US" dirty="0" smtClean="0"/>
              <a:t>!!</a:t>
            </a:r>
          </a:p>
          <a:p>
            <a:pPr lvl="1"/>
            <a:r>
              <a:rPr lang="en-US" dirty="0" err="1" smtClean="0"/>
              <a:t>TextureMap</a:t>
            </a:r>
            <a:r>
              <a:rPr lang="en-US" dirty="0" smtClean="0"/>
              <a:t> is shared</a:t>
            </a:r>
          </a:p>
          <a:p>
            <a:pPr lvl="1"/>
            <a:r>
              <a:rPr lang="en-US" dirty="0" smtClean="0"/>
              <a:t>SpriteShader is shared</a:t>
            </a:r>
          </a:p>
          <a:p>
            <a:pPr lvl="1"/>
            <a:r>
              <a:rPr lang="en-US" dirty="0" smtClean="0"/>
              <a:t>Unique </a:t>
            </a:r>
            <a:r>
              <a:rPr lang="en-US" dirty="0" err="1" smtClean="0"/>
              <a:t>SpriteRenderables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56" y="3633695"/>
            <a:ext cx="3909892" cy="1972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825625"/>
            <a:ext cx="5743575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17" y="5606413"/>
            <a:ext cx="60864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17" y="3697577"/>
            <a:ext cx="6086475" cy="1238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20886598">
            <a:off x="4492467" y="4283516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97062">
            <a:off x="4580523" y="5583185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65206">
            <a:off x="3335917" y="3614418"/>
            <a:ext cx="2629224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95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UV in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532"/>
            <a:ext cx="6560987" cy="4779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03" y="831593"/>
            <a:ext cx="5270380" cy="265914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7275" y="3874659"/>
            <a:ext cx="7324725" cy="287655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Right Arrow 6"/>
          <p:cNvSpPr/>
          <p:nvPr/>
        </p:nvSpPr>
        <p:spPr>
          <a:xfrm rot="8560282">
            <a:off x="9132682" y="3315867"/>
            <a:ext cx="1213742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9266606">
            <a:off x="6037793" y="2168119"/>
            <a:ext cx="1307010" cy="349741"/>
          </a:xfrm>
          <a:prstGeom prst="rightArrow">
            <a:avLst>
              <a:gd name="adj1" fmla="val 28780"/>
              <a:gd name="adj2" fmla="val 12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14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8257"/>
            <a:ext cx="10515600" cy="1325563"/>
          </a:xfrm>
        </p:spPr>
        <p:txBody>
          <a:bodyPr/>
          <a:lstStyle/>
          <a:p>
            <a:r>
              <a:rPr lang="en-US" dirty="0" smtClean="0"/>
              <a:t>Sprite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Strategically drawn Sprite Sheets</a:t>
            </a:r>
          </a:p>
          <a:p>
            <a:r>
              <a:rPr lang="en-US" dirty="0"/>
              <a:t>Sequence through elements strategically</a:t>
            </a:r>
          </a:p>
          <a:p>
            <a:pPr lvl="1"/>
            <a:r>
              <a:rPr lang="en-US" dirty="0" smtClean="0"/>
              <a:t>Similar to stop-frame animations</a:t>
            </a:r>
          </a:p>
          <a:p>
            <a:pPr lvl="0"/>
            <a:r>
              <a:rPr lang="en-US" dirty="0" smtClean="0"/>
              <a:t>Explicit communications with</a:t>
            </a:r>
            <a:br>
              <a:rPr lang="en-US" dirty="0" smtClean="0"/>
            </a:br>
            <a:r>
              <a:rPr lang="en-US" dirty="0" smtClean="0"/>
              <a:t>    creating artists are </a:t>
            </a:r>
            <a:br>
              <a:rPr lang="en-US" dirty="0" smtClean="0"/>
            </a:br>
            <a:r>
              <a:rPr lang="en-US" dirty="0" smtClean="0"/>
              <a:t>    required to decode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ksung\Dropbox\2.Classes\490-GameEngine\Source\TMP\Chapter5\5.3.SpriteAnimation\public_html\assets\minion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2"/>
          <a:stretch/>
        </p:blipFill>
        <p:spPr bwMode="auto">
          <a:xfrm>
            <a:off x="4882552" y="4244197"/>
            <a:ext cx="5171805" cy="16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sung\Dropbox\1.Projects\2014.11.HTML5_WebGL\0.OldBook\MonoBookImages\Chapter7\Book_Img\Figure_7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82" y="2193507"/>
            <a:ext cx="3251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“laws,” something people seem to follow</a:t>
            </a:r>
          </a:p>
          <a:p>
            <a:r>
              <a:rPr lang="en-US" dirty="0" smtClean="0"/>
              <a:t>Rows x Columns:</a:t>
            </a:r>
          </a:p>
          <a:p>
            <a:pPr lvl="1"/>
            <a:r>
              <a:rPr lang="en-US" dirty="0" smtClean="0"/>
              <a:t>Fixed size on a sheet m-pixels by n-pixels</a:t>
            </a:r>
          </a:p>
          <a:p>
            <a:pPr lvl="1"/>
            <a:r>
              <a:rPr lang="en-US" dirty="0" smtClean="0"/>
              <a:t>Paddings around each elements</a:t>
            </a:r>
          </a:p>
          <a:p>
            <a:r>
              <a:rPr lang="en-US" dirty="0" smtClean="0"/>
              <a:t>Single </a:t>
            </a:r>
            <a:r>
              <a:rPr lang="en-US" dirty="0"/>
              <a:t>r</a:t>
            </a:r>
            <a:r>
              <a:rPr lang="en-US" dirty="0" smtClean="0"/>
              <a:t>ow (or part of a row) defines action</a:t>
            </a:r>
          </a:p>
          <a:p>
            <a:pPr lvl="1"/>
            <a:r>
              <a:rPr lang="en-US" dirty="0" smtClean="0"/>
              <a:t>Almost never cross rows</a:t>
            </a:r>
            <a:endParaRPr lang="en-US" dirty="0"/>
          </a:p>
        </p:txBody>
      </p:sp>
      <p:pic>
        <p:nvPicPr>
          <p:cNvPr id="2050" name="Picture 2" descr="E:\Work\1.Classes\z.ReadyForArchive\2014.CSS385\Source\ClassExamples\Week4\6.SpriteAnimation\Assets\Resources\Textures\ManyObjec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754063"/>
            <a:ext cx="396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34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ksung\Dropbox\1.Projects\2014.11.HTML5_WebGL\0.OldBook\MonoBookImages\Chapter7\Book_Img\Unnum_7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111779"/>
            <a:ext cx="40481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4379383"/>
            <a:ext cx="6934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of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Direction: </a:t>
            </a:r>
          </a:p>
          <a:p>
            <a:pPr lvl="1"/>
            <a:r>
              <a:rPr lang="en-US" dirty="0" smtClean="0"/>
              <a:t>Forward (Left towards right)</a:t>
            </a:r>
          </a:p>
          <a:p>
            <a:pPr lvl="1"/>
            <a:r>
              <a:rPr lang="en-US" dirty="0" smtClean="0"/>
              <a:t>Backward (Right towards left)</a:t>
            </a:r>
          </a:p>
          <a:p>
            <a:pPr lvl="1"/>
            <a:r>
              <a:rPr lang="en-US" dirty="0" smtClean="0"/>
              <a:t>Swing</a:t>
            </a:r>
          </a:p>
          <a:p>
            <a:r>
              <a:rPr lang="en-US" dirty="0" smtClean="0"/>
              <a:t>Speed: rate at which to change</a:t>
            </a:r>
            <a:endParaRPr lang="en-US" dirty="0"/>
          </a:p>
        </p:txBody>
      </p:sp>
      <p:pic>
        <p:nvPicPr>
          <p:cNvPr id="3075" name="Picture 3" descr="C:\Users\ksung\Dropbox\1.Projects\2014.11.HTML5_WebGL\0.OldBook\MonoBookImages\Chapter7\Book_Img\Figure_7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92" y="3742795"/>
            <a:ext cx="4770788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56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5.3: Sprite Animation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58" y="1668325"/>
            <a:ext cx="8491904" cy="461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453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gain understanding </a:t>
            </a:r>
            <a:r>
              <a:rPr lang="en-US" dirty="0"/>
              <a:t>of animated sprite sheets </a:t>
            </a:r>
          </a:p>
          <a:p>
            <a:pPr lvl="0"/>
            <a:r>
              <a:rPr lang="en-US" dirty="0" smtClean="0"/>
              <a:t>experience </a:t>
            </a:r>
            <a:r>
              <a:rPr lang="en-US" dirty="0"/>
              <a:t>the creation of sprite animations</a:t>
            </a:r>
          </a:p>
          <a:p>
            <a:pPr lvl="0"/>
            <a:r>
              <a:rPr lang="en-US" dirty="0" smtClean="0"/>
              <a:t>define </a:t>
            </a:r>
            <a:r>
              <a:rPr lang="en-US" dirty="0"/>
              <a:t>abstractions for implementing sprite </a:t>
            </a:r>
            <a:r>
              <a:rPr lang="en-US" dirty="0" smtClean="0"/>
              <a:t>animations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9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NO!!</a:t>
            </a:r>
          </a:p>
          <a:p>
            <a:r>
              <a:rPr lang="en-US" dirty="0" smtClean="0"/>
              <a:t>Access/update </a:t>
            </a:r>
            <a:r>
              <a:rPr lang="en-US" dirty="0" err="1" smtClean="0"/>
              <a:t>SpriteShader’s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mTexCoordBuffer</a:t>
            </a:r>
            <a:endParaRPr lang="en-US" dirty="0" smtClean="0"/>
          </a:p>
          <a:p>
            <a:pPr lvl="1"/>
            <a:r>
              <a:rPr lang="en-US" dirty="0" smtClean="0"/>
              <a:t>Change per animation update!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176"/>
          <a:stretch/>
        </p:blipFill>
        <p:spPr>
          <a:xfrm>
            <a:off x="6070599" y="1594576"/>
            <a:ext cx="5738539" cy="412080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876162" y="3507036"/>
            <a:ext cx="4285000" cy="63407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61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sung\Dropbox\1.Projects\2014.11.HTML5_WebGL\0.OldBook\MonoBookImages\Chapter7\Book_Img\Figure_7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59" y="203728"/>
            <a:ext cx="4770788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animation type/speed</a:t>
            </a:r>
          </a:p>
          <a:p>
            <a:r>
              <a:rPr lang="en-US" dirty="0" smtClean="0"/>
              <a:t>Support defining and moving of sprite elements UV-area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8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8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095541"/>
            <a:ext cx="67246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Texture mapping:</a:t>
            </a:r>
          </a:p>
          <a:p>
            <a:pPr lvl="1"/>
            <a:r>
              <a:rPr lang="en-US" dirty="0" smtClean="0"/>
              <a:t>Associate UV positions with </a:t>
            </a:r>
            <a:br>
              <a:rPr lang="en-US" dirty="0" smtClean="0"/>
            </a:br>
            <a:r>
              <a:rPr lang="en-US" dirty="0" smtClean="0"/>
              <a:t>corresponding geometric positions</a:t>
            </a:r>
          </a:p>
          <a:p>
            <a:r>
              <a:rPr lang="en-US" dirty="0" smtClean="0"/>
              <a:t>Define UV values at vertices</a:t>
            </a:r>
            <a:br>
              <a:rPr lang="en-US" dirty="0" smtClean="0"/>
            </a:br>
            <a:r>
              <a:rPr lang="en-US" dirty="0" smtClean="0"/>
              <a:t>    in Model Space!!</a:t>
            </a:r>
          </a:p>
          <a:p>
            <a:r>
              <a:rPr lang="en-US" dirty="0" smtClean="0"/>
              <a:t>Communicate this</a:t>
            </a:r>
            <a:br>
              <a:rPr lang="en-US" dirty="0" smtClean="0"/>
            </a:br>
            <a:r>
              <a:rPr lang="en-US" dirty="0" smtClean="0"/>
              <a:t>    association to the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WebGL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UV 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6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 err="1" smtClean="0"/>
              <a:t>SpriteShader</a:t>
            </a:r>
            <a:r>
              <a:rPr lang="en-US" dirty="0" smtClean="0"/>
              <a:t>!! </a:t>
            </a:r>
          </a:p>
          <a:p>
            <a:pPr lvl="1"/>
            <a:r>
              <a:rPr lang="en-US" dirty="0" smtClean="0"/>
              <a:t>no need for anything new from the </a:t>
            </a:r>
            <a:r>
              <a:rPr lang="en-US" dirty="0" err="1" smtClean="0"/>
              <a:t>shader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21"/>
          <a:stretch/>
        </p:blipFill>
        <p:spPr bwMode="auto">
          <a:xfrm>
            <a:off x="1026583" y="1276350"/>
            <a:ext cx="97155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9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UV-area for first sprite element</a:t>
            </a:r>
          </a:p>
          <a:p>
            <a:pPr marL="0" indent="0">
              <a:buNone/>
            </a:pPr>
            <a:r>
              <a:rPr lang="en-US" dirty="0" smtClean="0"/>
              <a:t>	AND</a:t>
            </a:r>
          </a:p>
          <a:p>
            <a:r>
              <a:rPr lang="en-US" dirty="0" smtClean="0"/>
              <a:t>Padding information (so that it is possible to advance)</a:t>
            </a:r>
          </a:p>
          <a:p>
            <a:r>
              <a:rPr lang="en-US" dirty="0" smtClean="0"/>
              <a:t>Number of sprite elements in the animation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b="44899"/>
          <a:stretch/>
        </p:blipFill>
        <p:spPr bwMode="auto">
          <a:xfrm>
            <a:off x="1026583" y="2167466"/>
            <a:ext cx="9715500" cy="21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3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Animation characteristics</a:t>
            </a:r>
          </a:p>
          <a:p>
            <a:pPr lvl="1"/>
            <a:r>
              <a:rPr lang="en-US" dirty="0" smtClean="0"/>
              <a:t>Type: Left-ward, Right-ward, or Swing</a:t>
            </a:r>
          </a:p>
          <a:p>
            <a:pPr lvl="1"/>
            <a:r>
              <a:rPr lang="en-US" dirty="0" smtClean="0"/>
              <a:t>How fast is the animation (unit in “update()” calls! Or 1/60 second)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80" b="23663"/>
          <a:stretch/>
        </p:blipFill>
        <p:spPr bwMode="auto">
          <a:xfrm>
            <a:off x="1026583" y="4250267"/>
            <a:ext cx="9715500" cy="128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8"/>
          <a:stretch/>
        </p:blipFill>
        <p:spPr bwMode="auto">
          <a:xfrm>
            <a:off x="5427134" y="1545696"/>
            <a:ext cx="6045199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3" y="1276350"/>
            <a:ext cx="97155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35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Animation-time state </a:t>
            </a:r>
            <a:br>
              <a:rPr lang="en-US" dirty="0" smtClean="0"/>
            </a:br>
            <a:r>
              <a:rPr lang="en-US" dirty="0" smtClean="0"/>
              <a:t>   variables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1"/>
          <a:stretch/>
        </p:blipFill>
        <p:spPr bwMode="auto">
          <a:xfrm>
            <a:off x="1026583" y="5359400"/>
            <a:ext cx="9715500" cy="149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43" y="1449389"/>
            <a:ext cx="7029450" cy="4619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utilities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93" y="2120900"/>
            <a:ext cx="8439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9" y="3722688"/>
            <a:ext cx="8201025" cy="1190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Defines a sequence </a:t>
            </a:r>
          </a:p>
          <a:p>
            <a:r>
              <a:rPr lang="en-US" dirty="0"/>
              <a:t>I</a:t>
            </a:r>
            <a:r>
              <a:rPr lang="en-US" dirty="0" smtClean="0"/>
              <a:t>n pixel space</a:t>
            </a:r>
          </a:p>
          <a:p>
            <a:pPr lvl="1"/>
            <a:r>
              <a:rPr lang="en-US" dirty="0" smtClean="0"/>
              <a:t>Notice, </a:t>
            </a:r>
            <a:br>
              <a:rPr lang="en-US" dirty="0" smtClean="0"/>
            </a:br>
            <a:r>
              <a:rPr lang="en-US" dirty="0" smtClean="0"/>
              <a:t>must convert to UV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utilities</a:t>
            </a:r>
            <a:endParaRPr lang="en-US" dirty="0"/>
          </a:p>
        </p:txBody>
      </p:sp>
      <p:pic>
        <p:nvPicPr>
          <p:cNvPr id="9222" name="Picture 6" descr="C:\Users\ksung\Documents\My Documents\ScreenCaptures\ScreenHunter_16 Oct. 22 17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29" y="1392239"/>
            <a:ext cx="72294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Update reference</a:t>
            </a:r>
          </a:p>
          <a:p>
            <a:r>
              <a:rPr lang="en-US" dirty="0" smtClean="0"/>
              <a:t>Re-computes UV</a:t>
            </a:r>
          </a:p>
          <a:p>
            <a:r>
              <a:rPr lang="en-US" dirty="0" smtClean="0"/>
              <a:t>Sends new UV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SpriteAnimateRenderable</a:t>
            </a:r>
            <a:r>
              <a:rPr lang="en-US" dirty="0" smtClean="0"/>
              <a:t>: animate!</a:t>
            </a:r>
            <a:endParaRPr lang="en-US" dirty="0"/>
          </a:p>
        </p:txBody>
      </p:sp>
      <p:pic>
        <p:nvPicPr>
          <p:cNvPr id="10242" name="Picture 2" descr="C:\Users\ksung\Documents\My Documents\ScreenCaptures\ScreenHunter_17 Oct. 22 1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60" y="1600300"/>
            <a:ext cx="8267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416955"/>
            <a:ext cx="10163175" cy="1343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Question: What will I see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object:</a:t>
            </a:r>
          </a:p>
          <a:p>
            <a:pPr lvl="1"/>
            <a:r>
              <a:rPr lang="en-US" dirty="0" smtClean="0"/>
              <a:t>V1: Position=(-0.5,-0.5)  UV=(0, 0)</a:t>
            </a:r>
          </a:p>
          <a:p>
            <a:pPr lvl="1"/>
            <a:r>
              <a:rPr lang="en-US" dirty="0" smtClean="0"/>
              <a:t>V2: </a:t>
            </a:r>
            <a:r>
              <a:rPr lang="en-US" dirty="0"/>
              <a:t>Position=(-</a:t>
            </a:r>
            <a:r>
              <a:rPr lang="en-US" dirty="0" smtClean="0"/>
              <a:t>0.5, 0.5</a:t>
            </a:r>
            <a:r>
              <a:rPr lang="en-US" dirty="0"/>
              <a:t>)  UV=(0, </a:t>
            </a:r>
            <a:r>
              <a:rPr lang="en-US" dirty="0" smtClean="0"/>
              <a:t>1)</a:t>
            </a:r>
          </a:p>
          <a:p>
            <a:pPr lvl="1"/>
            <a:r>
              <a:rPr lang="en-US" dirty="0" smtClean="0"/>
              <a:t>V3: </a:t>
            </a:r>
            <a:r>
              <a:rPr lang="en-US" dirty="0"/>
              <a:t>Position</a:t>
            </a:r>
            <a:r>
              <a:rPr lang="en-US" dirty="0" smtClean="0"/>
              <a:t>=(0.5,0.5</a:t>
            </a:r>
            <a:r>
              <a:rPr lang="en-US" dirty="0"/>
              <a:t>)  UV</a:t>
            </a:r>
            <a:r>
              <a:rPr lang="en-US" dirty="0" smtClean="0"/>
              <a:t>=(1, 1)</a:t>
            </a:r>
          </a:p>
          <a:p>
            <a:pPr lvl="1"/>
            <a:r>
              <a:rPr lang="en-US" dirty="0" smtClean="0"/>
              <a:t>V4: Position=(0.5, -0.5) UV=(1, 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6174" y="3890459"/>
            <a:ext cx="1317641" cy="1234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20" y="1234693"/>
            <a:ext cx="2425263" cy="2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43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3" y="2415116"/>
            <a:ext cx="95345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94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Sprite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change and update (in MyGame.js::update())</a:t>
            </a:r>
          </a:p>
          <a:p>
            <a:r>
              <a:rPr lang="en-US" dirty="0" smtClean="0"/>
              <a:t>NOTE: must call </a:t>
            </a:r>
            <a:r>
              <a:rPr lang="en-US" b="1" u="sng" dirty="0" err="1" smtClean="0"/>
              <a:t>obj.updateAnimation</a:t>
            </a:r>
            <a:r>
              <a:rPr lang="en-US" b="1" u="sng" dirty="0" smtClean="0"/>
              <a:t>()</a:t>
            </a:r>
            <a:r>
              <a:rPr lang="en-US" b="1" dirty="0" smtClean="0"/>
              <a:t> </a:t>
            </a:r>
            <a:r>
              <a:rPr lang="en-US" dirty="0" smtClean="0"/>
              <a:t>to see animation!</a:t>
            </a:r>
            <a:endParaRPr 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2978680"/>
            <a:ext cx="102393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313562" y="3608636"/>
            <a:ext cx="4285000" cy="63407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39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important in games</a:t>
            </a:r>
          </a:p>
          <a:p>
            <a:r>
              <a:rPr lang="en-US" dirty="0" smtClean="0"/>
              <a:t>Especially for debug output</a:t>
            </a:r>
          </a:p>
          <a:p>
            <a:r>
              <a:rPr lang="en-US" dirty="0" smtClean="0"/>
              <a:t>Pain to support</a:t>
            </a:r>
          </a:p>
          <a:p>
            <a:r>
              <a:rPr lang="en-US" dirty="0" smtClean="0"/>
              <a:t>Hack: </a:t>
            </a:r>
            <a:r>
              <a:rPr lang="en-US" b="1" dirty="0" smtClean="0"/>
              <a:t>Bitmap fonts</a:t>
            </a:r>
          </a:p>
          <a:p>
            <a:pPr lvl="1"/>
            <a:r>
              <a:rPr lang="en-US" dirty="0" smtClean="0"/>
              <a:t>Image + Instruction (to decode)</a:t>
            </a:r>
            <a:endParaRPr lang="en-US" dirty="0"/>
          </a:p>
        </p:txBody>
      </p:sp>
      <p:pic>
        <p:nvPicPr>
          <p:cNvPr id="13314" name="Picture 2" descr="C:\Users\ksung\Dropbox\2.Classes\490-GameEngine\www\MP\MP4\Consolas-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8" y="355599"/>
            <a:ext cx="4842935" cy="48429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15" y="4367278"/>
            <a:ext cx="11018987" cy="284685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47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5.4: Font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1" y="1642534"/>
            <a:ext cx="7009359" cy="468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99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5.4: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text is not as interesting as the problem at hand</a:t>
            </a:r>
          </a:p>
          <a:p>
            <a:r>
              <a:rPr lang="en-US" dirty="0" smtClean="0"/>
              <a:t>Designing a text solution based on what we have</a:t>
            </a:r>
          </a:p>
          <a:p>
            <a:r>
              <a:rPr lang="en-US" dirty="0" smtClean="0"/>
              <a:t>Given a “string”:</a:t>
            </a:r>
          </a:p>
          <a:p>
            <a:pPr lvl="1"/>
            <a:r>
              <a:rPr lang="en-US" dirty="0" smtClean="0"/>
              <a:t>find UV for first character from the bitmap font image</a:t>
            </a:r>
          </a:p>
          <a:p>
            <a:pPr lvl="1"/>
            <a:r>
              <a:rPr lang="en-US" dirty="0" smtClean="0"/>
              <a:t>Set the sprite element UV values of a </a:t>
            </a:r>
            <a:r>
              <a:rPr lang="en-US" dirty="0" err="1" smtClean="0"/>
              <a:t>SpriteRenderable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draw the </a:t>
            </a:r>
            <a:r>
              <a:rPr lang="en-US" dirty="0" err="1" smtClean="0"/>
              <a:t>SpriteRenderable</a:t>
            </a:r>
            <a:r>
              <a:rPr lang="en-US" dirty="0" smtClean="0"/>
              <a:t>: one character</a:t>
            </a:r>
          </a:p>
          <a:p>
            <a:pPr lvl="1"/>
            <a:r>
              <a:rPr lang="en-US" dirty="0" smtClean="0"/>
              <a:t>Compute space to skip</a:t>
            </a:r>
          </a:p>
          <a:p>
            <a:pPr lvl="1"/>
            <a:r>
              <a:rPr lang="en-US" dirty="0" smtClean="0"/>
              <a:t>Repeat for next character </a:t>
            </a:r>
          </a:p>
          <a:p>
            <a:r>
              <a:rPr lang="en-US" dirty="0" smtClean="0"/>
              <a:t>Abstract the above: </a:t>
            </a:r>
            <a:r>
              <a:rPr lang="en-US" dirty="0" err="1" smtClean="0"/>
              <a:t>FontRenderable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85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of working with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_ALL_ external resources</a:t>
            </a:r>
          </a:p>
          <a:p>
            <a:r>
              <a:rPr lang="en-US" dirty="0" smtClean="0"/>
              <a:t>Load:</a:t>
            </a:r>
          </a:p>
          <a:p>
            <a:pPr lvl="1"/>
            <a:r>
              <a:rPr lang="en-US" dirty="0" err="1" smtClean="0"/>
              <a:t>DefaultResources</a:t>
            </a:r>
            <a:r>
              <a:rPr lang="en-US" dirty="0" smtClean="0"/>
              <a:t>: default system font</a:t>
            </a:r>
          </a:p>
          <a:p>
            <a:pPr lvl="1"/>
            <a:r>
              <a:rPr lang="en-US" dirty="0" smtClean="0"/>
              <a:t>Per game scene font (if you have any)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Renderable</a:t>
            </a:r>
            <a:r>
              <a:rPr lang="en-US" dirty="0" smtClean="0"/>
              <a:t> to draw with it</a:t>
            </a:r>
          </a:p>
          <a:p>
            <a:pPr lvl="1"/>
            <a:r>
              <a:rPr lang="en-US" dirty="0" smtClean="0"/>
              <a:t>Slightly different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160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/>
              <a:t>a subclass or </a:t>
            </a:r>
            <a:r>
              <a:rPr lang="en-US" dirty="0" err="1" smtClean="0"/>
              <a:t>Renderable</a:t>
            </a:r>
            <a:endParaRPr lang="en-US" dirty="0" smtClean="0"/>
          </a:p>
          <a:p>
            <a:pPr lvl="1"/>
            <a:r>
              <a:rPr lang="en-US" dirty="0" smtClean="0"/>
              <a:t>Instead: has an instance of </a:t>
            </a:r>
            <a:r>
              <a:rPr lang="en-US" dirty="0" err="1" smtClean="0"/>
              <a:t>SpriteRenderable</a:t>
            </a:r>
            <a:r>
              <a:rPr lang="en-US" dirty="0" smtClean="0"/>
              <a:t>: </a:t>
            </a:r>
            <a:r>
              <a:rPr lang="en-US" b="1" dirty="0" err="1" smtClean="0"/>
              <a:t>mOneChar</a:t>
            </a:r>
            <a:endParaRPr lang="en-US" b="1" dirty="0" smtClean="0"/>
          </a:p>
          <a:p>
            <a:r>
              <a:rPr lang="en-US" b="1" dirty="0" err="1" smtClean="0"/>
              <a:t>mText</a:t>
            </a:r>
            <a:r>
              <a:rPr lang="en-US" dirty="0" smtClean="0"/>
              <a:t>: is the string we want to draw</a:t>
            </a:r>
          </a:p>
          <a:p>
            <a:r>
              <a:rPr lang="en-US" dirty="0" smtClean="0"/>
              <a:t>Note:</a:t>
            </a:r>
          </a:p>
          <a:p>
            <a:pPr lvl="1"/>
            <a:r>
              <a:rPr lang="en-US" dirty="0" err="1" smtClean="0"/>
              <a:t>FontRenderable</a:t>
            </a:r>
            <a:r>
              <a:rPr lang="en-US" dirty="0" smtClean="0"/>
              <a:t>: has a transform (</a:t>
            </a:r>
            <a:r>
              <a:rPr lang="en-US" dirty="0" err="1" smtClean="0"/>
              <a:t>this.mXform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mOneChar</a:t>
            </a:r>
            <a:r>
              <a:rPr lang="en-US" dirty="0" smtClean="0"/>
              <a:t>: has a separate transform!!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54" y="1625071"/>
            <a:ext cx="83534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1301222"/>
            <a:ext cx="10029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5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xPos</a:t>
            </a:r>
            <a:r>
              <a:rPr lang="en-US" dirty="0" smtClean="0"/>
              <a:t>: x Position of the first character</a:t>
            </a:r>
          </a:p>
          <a:p>
            <a:r>
              <a:rPr lang="en-US" b="1" dirty="0" err="1" smtClean="0"/>
              <a:t>yPos</a:t>
            </a:r>
            <a:r>
              <a:rPr lang="en-US" dirty="0" smtClean="0"/>
              <a:t>: y position of _all_ of the characters</a:t>
            </a:r>
          </a:p>
          <a:p>
            <a:pPr lvl="1"/>
            <a:r>
              <a:rPr lang="en-US" dirty="0" smtClean="0"/>
              <a:t>Limitation!: Cannot span more than one line!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9"/>
          <a:stretch/>
        </p:blipFill>
        <p:spPr bwMode="auto">
          <a:xfrm>
            <a:off x="1961622" y="1301222"/>
            <a:ext cx="10029825" cy="242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3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FontRenderable</a:t>
            </a:r>
            <a:r>
              <a:rPr lang="en-US" dirty="0" smtClean="0"/>
              <a:t>::draw()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22" y="1301222"/>
            <a:ext cx="10029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1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3329</Words>
  <Application>Microsoft Office PowerPoint</Application>
  <PresentationFormat>Widescreen</PresentationFormat>
  <Paragraphs>610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Chapter 5</vt:lpstr>
      <vt:lpstr>This Chapter</vt:lpstr>
      <vt:lpstr>Texture Mapping</vt:lpstr>
      <vt:lpstr>Why Texture Mapping</vt:lpstr>
      <vt:lpstr>Texture Mapping Considerations</vt:lpstr>
      <vt:lpstr>A Word about “Transparency” or Alpha</vt:lpstr>
      <vt:lpstr>How to texture map?</vt:lpstr>
      <vt:lpstr>Mapping UV to the Model</vt:lpstr>
      <vt:lpstr>Question: What will I see</vt:lpstr>
      <vt:lpstr>Answer: What will I see</vt:lpstr>
      <vt:lpstr>Question: What about now?</vt:lpstr>
      <vt:lpstr>Answer: What about now?</vt:lpstr>
      <vt:lpstr>Answer: What about now?</vt:lpstr>
      <vt:lpstr>Question: What about now?</vt:lpstr>
      <vt:lpstr>Answer: What about now?</vt:lpstr>
      <vt:lpstr>Answer: What about now?</vt:lpstr>
      <vt:lpstr>Answer: What about now?</vt:lpstr>
      <vt:lpstr>Answer: What about now?</vt:lpstr>
      <vt:lpstr>Answer: What about now?</vt:lpstr>
      <vt:lpstr>Answer: What about now?</vt:lpstr>
      <vt:lpstr>Question: What will I see now?</vt:lpstr>
      <vt:lpstr>Answer: What will I see now?</vt:lpstr>
      <vt:lpstr>Answer: What will I see now?</vt:lpstr>
      <vt:lpstr>5.1: TextureShader Project</vt:lpstr>
      <vt:lpstr>5.1: Goals</vt:lpstr>
      <vt:lpstr>Texture Implementation overview</vt:lpstr>
      <vt:lpstr>Review: SimpleShader and GLSL Shaders</vt:lpstr>
      <vt:lpstr>Texture Implementation overview</vt:lpstr>
      <vt:lpstr>TextureVS (Vertex Shader)</vt:lpstr>
      <vt:lpstr>TextureFS (Fragment Shader): Variables</vt:lpstr>
      <vt:lpstr>TextureFS (Fragment Shader): code</vt:lpstr>
      <vt:lpstr>Texture Implementation overview</vt:lpstr>
      <vt:lpstr>VertexBuffer support for UV Coordinate</vt:lpstr>
      <vt:lpstr>Texture Implementation overview</vt:lpstr>
      <vt:lpstr>TextureShader</vt:lpstr>
      <vt:lpstr>TextureShader::activateShader()</vt:lpstr>
      <vt:lpstr>Texture Implementation overview</vt:lpstr>
      <vt:lpstr>gEngine_DefaultResources: Enable sharing</vt:lpstr>
      <vt:lpstr>Texture Implementation overview</vt:lpstr>
      <vt:lpstr>TextureRenderable: Controllable game objects</vt:lpstr>
      <vt:lpstr>TextureRenderable: draw()</vt:lpstr>
      <vt:lpstr>Texture Implementation overview</vt:lpstr>
      <vt:lpstr>Engine Texture component</vt:lpstr>
      <vt:lpstr>Engine_Texture::loadTexture()</vt:lpstr>
      <vt:lpstr>Engine_Texture::_processLoadedImage()</vt:lpstr>
      <vt:lpstr>Engine_Texture::activateTexture()</vt:lpstr>
      <vt:lpstr>Engine configuration changes</vt:lpstr>
      <vt:lpstr>Testing Texture map …</vt:lpstr>
      <vt:lpstr>Creating texture objects (TextureRenderable)</vt:lpstr>
      <vt:lpstr>Drawing/Updating with texture</vt:lpstr>
      <vt:lpstr>Texture Implementation overview</vt:lpstr>
      <vt:lpstr>Learning from Example 5.1</vt:lpstr>
      <vt:lpstr>Image File, State, and WebGL</vt:lpstr>
      <vt:lpstr>Sprite Sheets: Collection of object images</vt:lpstr>
      <vt:lpstr>Sprite Sheet: </vt:lpstr>
      <vt:lpstr>Drawing with Sprite Sheets</vt:lpstr>
      <vt:lpstr>Questions:</vt:lpstr>
      <vt:lpstr>Answer:</vt:lpstr>
      <vt:lpstr>Answer:</vt:lpstr>
      <vt:lpstr>5.2: Sprite Shaders Project</vt:lpstr>
      <vt:lpstr> 5.2 Goals:</vt:lpstr>
      <vt:lpstr>Recall: TextureShader …</vt:lpstr>
      <vt:lpstr>SpriteShader:</vt:lpstr>
      <vt:lpstr>SpriteShader</vt:lpstr>
      <vt:lpstr>SpriteShader: custom texture coordinate</vt:lpstr>
      <vt:lpstr>SpriteRenderable:</vt:lpstr>
      <vt:lpstr>SpriteRenderable: UV to WebGL format</vt:lpstr>
      <vt:lpstr>SpriteRenderable: UV setting functions</vt:lpstr>
      <vt:lpstr>SpriteRenderable: draw</vt:lpstr>
      <vt:lpstr>Testing SpriteRenderable</vt:lpstr>
      <vt:lpstr>Changing UV in Update</vt:lpstr>
      <vt:lpstr>Sprite Animations</vt:lpstr>
      <vt:lpstr>Organization Conventions</vt:lpstr>
      <vt:lpstr>Parameters of Sprite Animation</vt:lpstr>
      <vt:lpstr>5.3: Sprite Animation Project</vt:lpstr>
      <vt:lpstr>5.3: Goals</vt:lpstr>
      <vt:lpstr>Implementation consideration</vt:lpstr>
      <vt:lpstr>SpriteAnimateRenderable: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constructor</vt:lpstr>
      <vt:lpstr>SpriteAnimateRenderable: utilities</vt:lpstr>
      <vt:lpstr>SpriteAnimateRenderable: utilities</vt:lpstr>
      <vt:lpstr>SpriteAnimateRenderable: animate!</vt:lpstr>
      <vt:lpstr>Testing Sprite Animation</vt:lpstr>
      <vt:lpstr>Testing Sprite Animation</vt:lpstr>
      <vt:lpstr>Fonts</vt:lpstr>
      <vt:lpstr>5.4: Font Support</vt:lpstr>
      <vt:lpstr>5.4: Goal</vt:lpstr>
      <vt:lpstr>Procedure of working with fonts</vt:lpstr>
      <vt:lpstr>FontRenderable:</vt:lpstr>
      <vt:lpstr>FontRenderable::draw()</vt:lpstr>
      <vt:lpstr>FontRenderable::draw()</vt:lpstr>
      <vt:lpstr>FontRenderable::draw()</vt:lpstr>
      <vt:lpstr>FontRenderable::draw()</vt:lpstr>
      <vt:lpstr>Font rotation</vt:lpstr>
      <vt:lpstr>Chapter 5: learned?</vt:lpstr>
    </vt:vector>
  </TitlesOfParts>
  <Company>UWB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Sung</dc:creator>
  <cp:lastModifiedBy>Kelvin Sung</cp:lastModifiedBy>
  <cp:revision>426</cp:revision>
  <dcterms:created xsi:type="dcterms:W3CDTF">2015-10-15T20:24:08Z</dcterms:created>
  <dcterms:modified xsi:type="dcterms:W3CDTF">2019-02-06T17:07:01Z</dcterms:modified>
</cp:coreProperties>
</file>